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74" r:id="rId1"/>
  </p:sldMasterIdLst>
  <p:notesMasterIdLst>
    <p:notesMasterId r:id="rId45"/>
  </p:notesMasterIdLst>
  <p:handoutMasterIdLst>
    <p:handoutMasterId r:id="rId46"/>
  </p:handoutMasterIdLst>
  <p:sldIdLst>
    <p:sldId id="256" r:id="rId2"/>
    <p:sldId id="301" r:id="rId3"/>
    <p:sldId id="343" r:id="rId4"/>
    <p:sldId id="302" r:id="rId5"/>
    <p:sldId id="303" r:id="rId6"/>
    <p:sldId id="304" r:id="rId7"/>
    <p:sldId id="305" r:id="rId8"/>
    <p:sldId id="306" r:id="rId9"/>
    <p:sldId id="307" r:id="rId10"/>
    <p:sldId id="308" r:id="rId11"/>
    <p:sldId id="309" r:id="rId12"/>
    <p:sldId id="310" r:id="rId13"/>
    <p:sldId id="311" r:id="rId14"/>
    <p:sldId id="312" r:id="rId15"/>
    <p:sldId id="313" r:id="rId16"/>
    <p:sldId id="314" r:id="rId17"/>
    <p:sldId id="316" r:id="rId18"/>
    <p:sldId id="317" r:id="rId19"/>
    <p:sldId id="318" r:id="rId20"/>
    <p:sldId id="319" r:id="rId21"/>
    <p:sldId id="320" r:id="rId22"/>
    <p:sldId id="321" r:id="rId23"/>
    <p:sldId id="322" r:id="rId24"/>
    <p:sldId id="323" r:id="rId25"/>
    <p:sldId id="324" r:id="rId26"/>
    <p:sldId id="325" r:id="rId27"/>
    <p:sldId id="326" r:id="rId28"/>
    <p:sldId id="327" r:id="rId29"/>
    <p:sldId id="328" r:id="rId30"/>
    <p:sldId id="329" r:id="rId31"/>
    <p:sldId id="330" r:id="rId32"/>
    <p:sldId id="331" r:id="rId33"/>
    <p:sldId id="332" r:id="rId34"/>
    <p:sldId id="333" r:id="rId35"/>
    <p:sldId id="334" r:id="rId36"/>
    <p:sldId id="335" r:id="rId37"/>
    <p:sldId id="336" r:id="rId38"/>
    <p:sldId id="337" r:id="rId39"/>
    <p:sldId id="338" r:id="rId40"/>
    <p:sldId id="339" r:id="rId41"/>
    <p:sldId id="340" r:id="rId42"/>
    <p:sldId id="341" r:id="rId43"/>
    <p:sldId id="342" r:id="rId44"/>
  </p:sldIdLst>
  <p:sldSz cx="12192000" cy="6858000"/>
  <p:notesSz cx="9144000" cy="6858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F0CD9E"/>
    <a:srgbClr val="6600CC"/>
    <a:srgbClr val="333399"/>
    <a:srgbClr val="3333CC"/>
    <a:srgbClr val="D60093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631" autoAdjust="0"/>
  </p:normalViewPr>
  <p:slideViewPr>
    <p:cSldViewPr>
      <p:cViewPr varScale="1">
        <p:scale>
          <a:sx n="65" d="100"/>
          <a:sy n="65" d="100"/>
        </p:scale>
        <p:origin x="828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54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54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E6C4867-324C-49E6-B4D2-D450E87655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839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6000" y="514350"/>
            <a:ext cx="4572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39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39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F014226-07D4-41E9-85FB-F0C52FEE80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4111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5923" y="3307356"/>
            <a:ext cx="9489573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5923" y="4777380"/>
            <a:ext cx="9489573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27DB-C938-4A30-B6ED-1143A91812C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5630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45924" y="1807361"/>
            <a:ext cx="9497440" cy="405143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3FDD-D416-4D36-BDB4-95DC79059F05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3993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79415" y="675723"/>
            <a:ext cx="1963949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45923" y="675724"/>
            <a:ext cx="7290076" cy="518532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C057-4E0C-4665-9BCE-A3EFD17A42DA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09011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09701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5924" y="3308581"/>
            <a:ext cx="9489571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5924" y="4777381"/>
            <a:ext cx="948957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913C1-5FF9-4C78-A192-FD7606D1BCE0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69779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5924" y="675725"/>
            <a:ext cx="949744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5924" y="1809750"/>
            <a:ext cx="4628369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708" y="1809749"/>
            <a:ext cx="4625656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98A9A-981A-4C23-889B-98BCB2DA7E3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42325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5924" y="1812927"/>
            <a:ext cx="462836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5924" y="2389190"/>
            <a:ext cx="4628369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707" y="1812927"/>
            <a:ext cx="462836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7" y="2389190"/>
            <a:ext cx="462836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EE1B2-A5DB-4013-BEBE-D73F17713A4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96046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EE4C0-4F09-489F-B87C-40B24A4BF444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89924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4600A-1CB3-448A-9E8C-B3BEC1D8C02C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78785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5923" y="446088"/>
            <a:ext cx="3547533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6873" y="446088"/>
            <a:ext cx="5706492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5923" y="1631950"/>
            <a:ext cx="3547533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1B55-4D83-49FE-8E3A-9C3666002D23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17667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5925" y="1387058"/>
            <a:ext cx="4397271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5924" y="2500312"/>
            <a:ext cx="4397272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9391C-EC34-43C5-AE7E-528614A435A7}" type="slidenum">
              <a:rPr lang="en-GB" altLang="en-US" smtClean="0"/>
              <a:pPr/>
              <a:t>‹#›</a:t>
            </a:fld>
            <a:endParaRPr lang="en-GB" altLang="en-US"/>
          </a:p>
        </p:txBody>
      </p:sp>
      <p:grpSp>
        <p:nvGrpSpPr>
          <p:cNvPr id="16" name="Group 15"/>
          <p:cNvGrpSpPr/>
          <p:nvPr/>
        </p:nvGrpSpPr>
        <p:grpSpPr>
          <a:xfrm>
            <a:off x="6021539" y="994388"/>
            <a:ext cx="2462851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6232256" y="1601512"/>
            <a:ext cx="4572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2230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92833" y="4042576"/>
            <a:ext cx="2325260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694185" y="1095311"/>
            <a:ext cx="2545644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2504973" y="282934"/>
            <a:ext cx="2545644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694183" y="5729135"/>
            <a:ext cx="2545645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62281" y="-61709"/>
            <a:ext cx="1932143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1232151" y="-161623"/>
            <a:ext cx="2545644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1" y="660739"/>
            <a:ext cx="2545644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9996709" y="-61709"/>
            <a:ext cx="2259289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8156670" y="-61708"/>
            <a:ext cx="2545645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9992605" y="1095309"/>
            <a:ext cx="2263392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10742232" y="5140347"/>
            <a:ext cx="1516259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8882282" y="4362913"/>
            <a:ext cx="2545644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92833" y="4948766"/>
            <a:ext cx="1805147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944629" y="4790337"/>
            <a:ext cx="2545644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8156671" y="783989"/>
            <a:ext cx="2545644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8612071" y="5140347"/>
            <a:ext cx="2545644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11197605" y="597861"/>
            <a:ext cx="1058392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8466800" y="206512"/>
            <a:ext cx="1388368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9162837" y="1450645"/>
            <a:ext cx="1624337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9625424" y="2049927"/>
            <a:ext cx="1388368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10332555" y="2661634"/>
            <a:ext cx="961744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913405" y="-100976"/>
            <a:ext cx="1591568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2003518" y="-100976"/>
            <a:ext cx="1372037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92831" y="-100976"/>
            <a:ext cx="787017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369910" y="4321784"/>
            <a:ext cx="1862516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7722842" y="6489966"/>
            <a:ext cx="148791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8170666" y="6408840"/>
            <a:ext cx="164935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10103540" y="6408842"/>
            <a:ext cx="1615211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4764" y="4941986"/>
            <a:ext cx="814973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92833" y="6172569"/>
            <a:ext cx="1037463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92833" y="5158575"/>
            <a:ext cx="751365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34344" y="482386"/>
            <a:ext cx="797888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632278" y="836794"/>
            <a:ext cx="1214423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425632" y="1452261"/>
            <a:ext cx="1030657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495010" y="1886983"/>
            <a:ext cx="813821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206235" y="1919682"/>
            <a:ext cx="695685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9736689" y="-61709"/>
            <a:ext cx="1214424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11624165" y="-61709"/>
            <a:ext cx="631832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10330985" y="282934"/>
            <a:ext cx="1504695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11886291" y="749603"/>
            <a:ext cx="369707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10121161" y="728498"/>
            <a:ext cx="1292979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9960055" y="1326476"/>
            <a:ext cx="81092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10173255" y="5611428"/>
            <a:ext cx="984460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7177" y="5242255"/>
            <a:ext cx="984460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9992606" y="4928167"/>
            <a:ext cx="984460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10972045" y="5666511"/>
            <a:ext cx="807512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10770976" y="4097843"/>
            <a:ext cx="738065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11215756" y="5057879"/>
            <a:ext cx="738065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11584787" y="4790335"/>
            <a:ext cx="671211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5923" y="675725"/>
            <a:ext cx="9500151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5924" y="1807361"/>
            <a:ext cx="9500149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3125" y="59518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74594" y="5951811"/>
            <a:ext cx="700853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3545" y="5951811"/>
            <a:ext cx="81104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9391C-EC34-43C5-AE7E-528614A435A7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2110896" y="5454223"/>
            <a:ext cx="2545645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11427926" y="3382942"/>
            <a:ext cx="408413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11197606" y="3536097"/>
            <a:ext cx="408413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11477878" y="3688497"/>
            <a:ext cx="408413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206235" y="2698929"/>
            <a:ext cx="623503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632278" y="3166555"/>
            <a:ext cx="611693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360345" y="3382943"/>
            <a:ext cx="469393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115467" y="2581479"/>
            <a:ext cx="181392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8230832" y="2395417"/>
            <a:ext cx="1624337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9038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75" r:id="rId1"/>
    <p:sldLayoutId id="2147484276" r:id="rId2"/>
    <p:sldLayoutId id="2147484277" r:id="rId3"/>
    <p:sldLayoutId id="2147484278" r:id="rId4"/>
    <p:sldLayoutId id="2147484279" r:id="rId5"/>
    <p:sldLayoutId id="2147484280" r:id="rId6"/>
    <p:sldLayoutId id="2147484281" r:id="rId7"/>
    <p:sldLayoutId id="2147484282" r:id="rId8"/>
    <p:sldLayoutId id="2147484283" r:id="rId9"/>
    <p:sldLayoutId id="2147484284" r:id="rId10"/>
    <p:sldLayoutId id="214748428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45923" y="3295907"/>
            <a:ext cx="8144852" cy="1324967"/>
          </a:xfrm>
        </p:spPr>
        <p:txBody>
          <a:bodyPr/>
          <a:lstStyle/>
          <a:p>
            <a:r>
              <a:rPr lang="en-GB" altLang="en-US" sz="4800" b="1" dirty="0"/>
              <a:t>Computer Architecture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27DB-C938-4A30-B6ED-1143A91812C8}" type="slidenum">
              <a:rPr lang="en-GB" altLang="en-US" smtClean="0"/>
              <a:pPr/>
              <a:t>1</a:t>
            </a:fld>
            <a:endParaRPr lang="en-GB" altLang="en-US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1524000" y="1"/>
            <a:ext cx="914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263352" y="1056110"/>
            <a:ext cx="11737303" cy="5801890"/>
          </a:xfrm>
        </p:spPr>
        <p:txBody>
          <a:bodyPr>
            <a:normAutofit lnSpcReduction="10000"/>
          </a:bodyPr>
          <a:lstStyle/>
          <a:p>
            <a:r>
              <a:rPr lang="en-US" altLang="en-US" sz="2400" dirty="0"/>
              <a:t>In</a:t>
            </a:r>
            <a:r>
              <a:rPr lang="en-US" altLang="en-US" sz="2400" b="1" dirty="0"/>
              <a:t> 1945/46</a:t>
            </a:r>
            <a:r>
              <a:rPr lang="en-US" altLang="en-US" sz="2400" dirty="0"/>
              <a:t>, the world’s first operational electronic general-purpose computer, </a:t>
            </a:r>
            <a:r>
              <a:rPr lang="en-US" altLang="en-US" sz="2400" b="1" dirty="0"/>
              <a:t>E</a:t>
            </a:r>
            <a:r>
              <a:rPr lang="en-US" altLang="en-US" sz="2400" dirty="0"/>
              <a:t>lectronic </a:t>
            </a:r>
            <a:r>
              <a:rPr lang="en-US" altLang="en-US" sz="2400" b="1" dirty="0"/>
              <a:t>N</a:t>
            </a:r>
            <a:r>
              <a:rPr lang="en-US" altLang="en-US" sz="2400" dirty="0"/>
              <a:t>umerical </a:t>
            </a:r>
            <a:r>
              <a:rPr lang="en-US" altLang="en-US" sz="2400" b="1" dirty="0"/>
              <a:t>I</a:t>
            </a:r>
            <a:r>
              <a:rPr lang="en-US" altLang="en-US" sz="2400" dirty="0"/>
              <a:t>ntegrator </a:t>
            </a:r>
            <a:r>
              <a:rPr lang="en-US" altLang="en-US" sz="2400" b="1" dirty="0"/>
              <a:t>A</a:t>
            </a:r>
            <a:r>
              <a:rPr lang="en-US" altLang="en-US" sz="2400" dirty="0"/>
              <a:t>nd </a:t>
            </a:r>
            <a:r>
              <a:rPr lang="en-US" altLang="en-US" sz="2400" b="1" dirty="0"/>
              <a:t>C</a:t>
            </a:r>
            <a:r>
              <a:rPr lang="en-US" altLang="en-US" sz="2400" dirty="0"/>
              <a:t>alculator- </a:t>
            </a:r>
            <a:r>
              <a:rPr lang="en-US" altLang="en-US" sz="2400" b="1" dirty="0"/>
              <a:t>ENIAC</a:t>
            </a:r>
            <a:endParaRPr lang="en-US" sz="2400" dirty="0"/>
          </a:p>
          <a:p>
            <a:r>
              <a:rPr lang="en-US" sz="2400" dirty="0"/>
              <a:t>In 1949, Eckert-Mauchly Computer Corporation built first machine BINAC. </a:t>
            </a:r>
          </a:p>
          <a:p>
            <a:r>
              <a:rPr lang="en-US" sz="2400" dirty="0"/>
              <a:t>First general-purpose Universal Automatic Computer UNIVAC-I was produced in 1951, which was sold for $1 million. </a:t>
            </a:r>
          </a:p>
          <a:p>
            <a:r>
              <a:rPr lang="en-US" sz="2400" dirty="0"/>
              <a:t>In 1952, IBM® produced its first stored-program computer IBM-701. </a:t>
            </a:r>
          </a:p>
          <a:p>
            <a:r>
              <a:rPr lang="en-US" sz="2400" dirty="0"/>
              <a:t>In 1963, first supercomputer CDC 6600 </a:t>
            </a:r>
          </a:p>
          <a:p>
            <a:r>
              <a:rPr lang="en-US" sz="2400" dirty="0"/>
              <a:t>In 1964 announced a series of System/360; clock rate (1.6-5.1 MHz), memory size (32KB-1 MB), cost $(0.225M – 1.900M) </a:t>
            </a:r>
          </a:p>
          <a:p>
            <a:r>
              <a:rPr lang="en-US" sz="2400" dirty="0"/>
              <a:t>In 1965,– DEC introduced first low-cost computer, minicomputer PDP-8, for under $0.02M. </a:t>
            </a:r>
          </a:p>
          <a:p>
            <a:r>
              <a:rPr lang="en-US" sz="2400" dirty="0"/>
              <a:t>In 1976, world’s fastest, most expensive Cray-I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10</a:t>
            </a:fld>
            <a:endParaRPr lang="en-GB" altLang="en-U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2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</a:rPr>
              <a:t>Commercial History</a:t>
            </a:r>
          </a:p>
        </p:txBody>
      </p:sp>
    </p:spTree>
    <p:extLst>
      <p:ext uri="{BB962C8B-B14F-4D97-AF65-F5344CB8AC3E}">
        <p14:creationId xmlns:p14="http://schemas.microsoft.com/office/powerpoint/2010/main" val="40857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119336" y="1268761"/>
            <a:ext cx="11881320" cy="5400599"/>
          </a:xfrm>
        </p:spPr>
        <p:txBody>
          <a:bodyPr>
            <a:noAutofit/>
          </a:bodyPr>
          <a:lstStyle/>
          <a:p>
            <a:r>
              <a:rPr lang="en-US" sz="2400" dirty="0"/>
              <a:t>In 1971, Intel introduced first cheep microprocessor 4004 </a:t>
            </a:r>
          </a:p>
          <a:p>
            <a:r>
              <a:rPr lang="en-US" sz="2400" dirty="0"/>
              <a:t>In 1977, personal computer Apple-II was introduced by Steve Jobs and Steve Wozniak.</a:t>
            </a:r>
          </a:p>
          <a:p>
            <a:r>
              <a:rPr lang="en-US" sz="2400" dirty="0"/>
              <a:t>In 1981, IBM announced personal computers employing the Intel’s microprocessor 80x86 and running Microsoft operating system. </a:t>
            </a:r>
          </a:p>
          <a:p>
            <a:r>
              <a:rPr lang="en-US" sz="2400" dirty="0"/>
              <a:t>1995 and onwards: With the introduction of personal computers, the era of supercomputer could not last for more than two decades</a:t>
            </a:r>
          </a:p>
          <a:p>
            <a:r>
              <a:rPr lang="en-US" sz="2400" dirty="0"/>
              <a:t>In 1998, more than 350 million microprocessors with different instruction set architectures were in use. </a:t>
            </a:r>
          </a:p>
          <a:p>
            <a:r>
              <a:rPr lang="en-US" sz="2400" dirty="0"/>
              <a:t>In 2006, his number has risen to more than a billion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11</a:t>
            </a:fld>
            <a:endParaRPr lang="en-GB" altLang="en-U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2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</a:rPr>
              <a:t>Commercial History</a:t>
            </a:r>
          </a:p>
        </p:txBody>
      </p:sp>
    </p:spTree>
    <p:extLst>
      <p:ext uri="{BB962C8B-B14F-4D97-AF65-F5344CB8AC3E}">
        <p14:creationId xmlns:p14="http://schemas.microsoft.com/office/powerpoint/2010/main" val="574663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407368" y="1268761"/>
            <a:ext cx="11305256" cy="5184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Computer Architecture can be considered from four perspectives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Processor Design</a:t>
            </a:r>
          </a:p>
          <a:p>
            <a:r>
              <a:rPr lang="en-US" sz="2800" dirty="0"/>
              <a:t>Memory Hierarchy</a:t>
            </a:r>
          </a:p>
          <a:p>
            <a:r>
              <a:rPr lang="en-US" sz="2800" dirty="0"/>
              <a:t>Input/output and storages</a:t>
            </a:r>
          </a:p>
          <a:p>
            <a:r>
              <a:rPr lang="en-US" sz="2800" dirty="0"/>
              <a:t>Multiprocessor and Network interconnection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12</a:t>
            </a:fld>
            <a:endParaRPr lang="en-GB" altLang="en-U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2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</a:rPr>
              <a:t>Computer Architecture </a:t>
            </a:r>
          </a:p>
        </p:txBody>
      </p:sp>
    </p:spTree>
    <p:extLst>
      <p:ext uri="{BB962C8B-B14F-4D97-AF65-F5344CB8AC3E}">
        <p14:creationId xmlns:p14="http://schemas.microsoft.com/office/powerpoint/2010/main" val="3805978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2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</a:rPr>
              <a:t>Processor Design</a:t>
            </a: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1631505" y="1507633"/>
            <a:ext cx="9696254" cy="4065721"/>
            <a:chOff x="873" y="2160"/>
            <a:chExt cx="4593" cy="2015"/>
          </a:xfrm>
        </p:grpSpPr>
        <p:sp>
          <p:nvSpPr>
            <p:cNvPr id="5" name="Rectangle 13"/>
            <p:cNvSpPr>
              <a:spLocks noChangeArrowheads="1"/>
            </p:cNvSpPr>
            <p:nvPr/>
          </p:nvSpPr>
          <p:spPr bwMode="auto">
            <a:xfrm>
              <a:off x="873" y="3783"/>
              <a:ext cx="4377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altLang="en-US" sz="2400" b="1" dirty="0">
                  <a:latin typeface="Arial" pitchFamily="34" charset="0"/>
                  <a:cs typeface="Arial" pitchFamily="34" charset="0"/>
                </a:rPr>
                <a:t>Pipelining, Instruction Level Parallelism, Hazard Resolution,</a:t>
              </a:r>
            </a:p>
            <a:p>
              <a:r>
                <a:rPr lang="en-US" altLang="en-US" sz="2400" b="1" dirty="0">
                  <a:solidFill>
                    <a:srgbClr val="CCFF66"/>
                  </a:solidFill>
                  <a:latin typeface="Arial" pitchFamily="34" charset="0"/>
                  <a:cs typeface="Arial" pitchFamily="34" charset="0"/>
                </a:rPr>
                <a:t>Superscalar</a:t>
              </a:r>
              <a:r>
                <a:rPr lang="en-US" altLang="en-US" sz="2400" b="1" dirty="0">
                  <a:latin typeface="Arial" pitchFamily="34" charset="0"/>
                  <a:cs typeface="Arial" pitchFamily="34" charset="0"/>
                </a:rPr>
                <a:t>, Reordering, Prediction, Speculation</a:t>
              </a:r>
              <a:endParaRPr lang="en-US" alt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Rectangle 14"/>
            <p:cNvSpPr>
              <a:spLocks noChangeArrowheads="1"/>
            </p:cNvSpPr>
            <p:nvPr/>
          </p:nvSpPr>
          <p:spPr bwMode="auto">
            <a:xfrm>
              <a:off x="3742" y="2976"/>
              <a:ext cx="1724" cy="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altLang="en-US" sz="2400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Addressing modes and Protection</a:t>
              </a:r>
              <a:endParaRPr lang="en-US" altLang="en-US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Rectangle 15"/>
            <p:cNvSpPr>
              <a:spLocks noChangeArrowheads="1"/>
            </p:cNvSpPr>
            <p:nvPr/>
          </p:nvSpPr>
          <p:spPr bwMode="auto">
            <a:xfrm>
              <a:off x="2154" y="2795"/>
              <a:ext cx="440" cy="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altLang="en-US" sz="2000" b="1">
                  <a:latin typeface="Arial" pitchFamily="34" charset="0"/>
                  <a:cs typeface="Arial" pitchFamily="34" charset="0"/>
                </a:rPr>
                <a:t>VLSI</a:t>
              </a:r>
              <a:endParaRPr lang="en-US" altLang="en-US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16"/>
            <p:cNvSpPr>
              <a:spLocks noChangeArrowheads="1"/>
            </p:cNvSpPr>
            <p:nvPr/>
          </p:nvSpPr>
          <p:spPr bwMode="auto">
            <a:xfrm>
              <a:off x="2018" y="2160"/>
              <a:ext cx="1288" cy="55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altLang="en-US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17"/>
            <p:cNvSpPr>
              <a:spLocks noChangeArrowheads="1"/>
            </p:cNvSpPr>
            <p:nvPr/>
          </p:nvSpPr>
          <p:spPr bwMode="auto">
            <a:xfrm>
              <a:off x="2245" y="2342"/>
              <a:ext cx="800" cy="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altLang="en-US" sz="2000" b="1">
                  <a:latin typeface="Arial" pitchFamily="34" charset="0"/>
                  <a:cs typeface="Arial" pitchFamily="34" charset="0"/>
                </a:rPr>
                <a:t>L1 Cache</a:t>
              </a:r>
              <a:endParaRPr lang="en-US" altLang="en-US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 Box 18"/>
            <p:cNvSpPr txBox="1">
              <a:spLocks noChangeArrowheads="1"/>
            </p:cNvSpPr>
            <p:nvPr/>
          </p:nvSpPr>
          <p:spPr bwMode="auto">
            <a:xfrm>
              <a:off x="1701" y="3022"/>
              <a:ext cx="1361" cy="523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en-US" sz="2400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rPr>
                <a:t>Instruction Set Architecture</a:t>
              </a:r>
              <a:endParaRPr lang="en-US" altLang="en-US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Line 19"/>
            <p:cNvSpPr>
              <a:spLocks noChangeShapeType="1"/>
            </p:cNvSpPr>
            <p:nvPr/>
          </p:nvSpPr>
          <p:spPr bwMode="auto">
            <a:xfrm flipV="1">
              <a:off x="1701" y="2614"/>
              <a:ext cx="272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5" name="Line 20"/>
            <p:cNvSpPr>
              <a:spLocks noChangeShapeType="1"/>
            </p:cNvSpPr>
            <p:nvPr/>
          </p:nvSpPr>
          <p:spPr bwMode="auto">
            <a:xfrm flipV="1">
              <a:off x="3062" y="2433"/>
              <a:ext cx="408" cy="5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6" name="Line 21"/>
            <p:cNvSpPr>
              <a:spLocks noChangeShapeType="1"/>
            </p:cNvSpPr>
            <p:nvPr/>
          </p:nvSpPr>
          <p:spPr bwMode="auto">
            <a:xfrm>
              <a:off x="3470" y="2432"/>
              <a:ext cx="22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7" name="Line 22"/>
            <p:cNvSpPr>
              <a:spLocks noChangeShapeType="1"/>
            </p:cNvSpPr>
            <p:nvPr/>
          </p:nvSpPr>
          <p:spPr bwMode="auto">
            <a:xfrm flipV="1">
              <a:off x="3062" y="2795"/>
              <a:ext cx="453" cy="6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8" name="Line 23"/>
            <p:cNvSpPr>
              <a:spLocks noChangeShapeType="1"/>
            </p:cNvSpPr>
            <p:nvPr/>
          </p:nvSpPr>
          <p:spPr bwMode="auto">
            <a:xfrm flipH="1">
              <a:off x="3288" y="2433"/>
              <a:ext cx="18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9" name="Rectangle 24"/>
            <p:cNvSpPr>
              <a:spLocks noChangeArrowheads="1"/>
            </p:cNvSpPr>
            <p:nvPr/>
          </p:nvSpPr>
          <p:spPr bwMode="auto">
            <a:xfrm>
              <a:off x="3696" y="2296"/>
              <a:ext cx="1724" cy="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altLang="en-US" sz="2400" b="1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Cache design, block size and associativity</a:t>
              </a:r>
              <a:endParaRPr lang="en-US" altLang="en-US" sz="200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03832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2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</a:rPr>
              <a:t>Memory Hierarchy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3174232" y="2519083"/>
            <a:ext cx="6274453" cy="1889125"/>
            <a:chOff x="956" y="1404"/>
            <a:chExt cx="4932" cy="1190"/>
          </a:xfrm>
        </p:grpSpPr>
        <p:sp>
          <p:nvSpPr>
            <p:cNvPr id="4" name="Rectangle 19"/>
            <p:cNvSpPr>
              <a:spLocks noChangeArrowheads="1"/>
            </p:cNvSpPr>
            <p:nvPr/>
          </p:nvSpPr>
          <p:spPr bwMode="auto">
            <a:xfrm>
              <a:off x="1300" y="2028"/>
              <a:ext cx="2096" cy="55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20"/>
            <p:cNvSpPr>
              <a:spLocks noChangeArrowheads="1"/>
            </p:cNvSpPr>
            <p:nvPr/>
          </p:nvSpPr>
          <p:spPr bwMode="auto">
            <a:xfrm>
              <a:off x="1896" y="2174"/>
              <a:ext cx="1177" cy="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altLang="en-US" sz="2400" b="1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L2 Cache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21"/>
            <p:cNvSpPr>
              <a:spLocks noChangeArrowheads="1"/>
            </p:cNvSpPr>
            <p:nvPr/>
          </p:nvSpPr>
          <p:spPr bwMode="auto">
            <a:xfrm>
              <a:off x="956" y="1404"/>
              <a:ext cx="2776" cy="52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2064" y="1574"/>
              <a:ext cx="828" cy="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altLang="en-US" sz="2400" b="1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DRAM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ctangle 23"/>
            <p:cNvSpPr>
              <a:spLocks noChangeArrowheads="1"/>
            </p:cNvSpPr>
            <p:nvPr/>
          </p:nvSpPr>
          <p:spPr bwMode="auto">
            <a:xfrm>
              <a:off x="3472" y="2038"/>
              <a:ext cx="1089" cy="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altLang="en-US" b="1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Coherence,</a:t>
              </a:r>
            </a:p>
            <a:p>
              <a:r>
                <a:rPr lang="en-US" altLang="en-US" b="1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Bandwidth,</a:t>
              </a:r>
            </a:p>
            <a:p>
              <a:r>
                <a:rPr lang="en-US" altLang="en-US" b="1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Latency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24"/>
            <p:cNvSpPr>
              <a:spLocks noChangeArrowheads="1"/>
            </p:cNvSpPr>
            <p:nvPr/>
          </p:nvSpPr>
          <p:spPr bwMode="auto">
            <a:xfrm>
              <a:off x="3744" y="1422"/>
              <a:ext cx="2144" cy="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altLang="en-US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Emerging Technologies</a:t>
              </a:r>
            </a:p>
            <a:p>
              <a:r>
                <a:rPr lang="en-US" altLang="en-US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Interleaving</a:t>
              </a:r>
            </a:p>
            <a:p>
              <a:r>
                <a:rPr lang="en-US" altLang="en-US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Bus protocols</a:t>
              </a:r>
              <a:endParaRPr lang="en-US" altLang="en-US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5" name="Text Box 25"/>
          <p:cNvSpPr txBox="1">
            <a:spLocks noChangeArrowheads="1"/>
          </p:cNvSpPr>
          <p:nvPr/>
        </p:nvSpPr>
        <p:spPr bwMode="auto">
          <a:xfrm>
            <a:off x="3909918" y="1934356"/>
            <a:ext cx="240245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en-US" sz="24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Virtual Memory</a:t>
            </a:r>
            <a:endParaRPr lang="en-US" alt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14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68531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2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</a:rPr>
              <a:t>I/O and Storage</a:t>
            </a:r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4237757" y="2510360"/>
            <a:ext cx="3352800" cy="1501775"/>
            <a:chOff x="247" y="709"/>
            <a:chExt cx="2112" cy="946"/>
          </a:xfrm>
        </p:grpSpPr>
        <p:sp>
          <p:nvSpPr>
            <p:cNvPr id="5" name="Rectangle 24"/>
            <p:cNvSpPr>
              <a:spLocks noChangeArrowheads="1"/>
            </p:cNvSpPr>
            <p:nvPr/>
          </p:nvSpPr>
          <p:spPr bwMode="auto">
            <a:xfrm>
              <a:off x="340" y="1253"/>
              <a:ext cx="1043" cy="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altLang="en-US" b="1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Input/Output and Storage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Rectangle 25"/>
            <p:cNvSpPr>
              <a:spLocks noChangeArrowheads="1"/>
            </p:cNvSpPr>
            <p:nvPr/>
          </p:nvSpPr>
          <p:spPr bwMode="auto">
            <a:xfrm>
              <a:off x="295" y="709"/>
              <a:ext cx="2059" cy="499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Rectangle 26"/>
            <p:cNvSpPr>
              <a:spLocks noChangeArrowheads="1"/>
            </p:cNvSpPr>
            <p:nvPr/>
          </p:nvSpPr>
          <p:spPr bwMode="auto">
            <a:xfrm>
              <a:off x="247" y="845"/>
              <a:ext cx="1863" cy="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en-US" sz="2400" b="1">
                  <a:latin typeface="Arial" pitchFamily="34" charset="0"/>
                  <a:cs typeface="Arial" pitchFamily="34" charset="0"/>
                </a:rPr>
                <a:t>       Disks and Tape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27"/>
            <p:cNvSpPr>
              <a:spLocks noChangeArrowheads="1"/>
            </p:cNvSpPr>
            <p:nvPr/>
          </p:nvSpPr>
          <p:spPr bwMode="auto">
            <a:xfrm>
              <a:off x="1927" y="1298"/>
              <a:ext cx="432" cy="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altLang="en-US" b="1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RAID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15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03055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2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</a:rPr>
              <a:t>I/O and Storage</a:t>
            </a:r>
          </a:p>
        </p:txBody>
      </p: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3917950" y="1681490"/>
            <a:ext cx="4356100" cy="4032250"/>
            <a:chOff x="3016" y="618"/>
            <a:chExt cx="2744" cy="2540"/>
          </a:xfrm>
          <a:noFill/>
        </p:grpSpPr>
        <p:sp>
          <p:nvSpPr>
            <p:cNvPr id="9" name="Rectangle 28"/>
            <p:cNvSpPr>
              <a:spLocks noChangeArrowheads="1"/>
            </p:cNvSpPr>
            <p:nvPr/>
          </p:nvSpPr>
          <p:spPr bwMode="auto">
            <a:xfrm>
              <a:off x="3016" y="618"/>
              <a:ext cx="2744" cy="254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altLang="en-US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29"/>
            <p:cNvSpPr>
              <a:spLocks noChangeArrowheads="1"/>
            </p:cNvSpPr>
            <p:nvPr/>
          </p:nvSpPr>
          <p:spPr bwMode="auto">
            <a:xfrm>
              <a:off x="3288" y="663"/>
              <a:ext cx="2472" cy="74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en-US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Multiprocessor and Network </a:t>
              </a:r>
            </a:p>
            <a:p>
              <a:pPr algn="ctr"/>
              <a:r>
                <a:rPr lang="en-US" altLang="en-US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Interconnection </a:t>
              </a:r>
            </a:p>
            <a:p>
              <a:pPr algn="ctr"/>
              <a:endParaRPr lang="en-US" altLang="en-US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altLang="en-US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Shared memory</a:t>
              </a:r>
              <a:endParaRPr lang="en-US" altLang="en-US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 Box 30"/>
            <p:cNvSpPr txBox="1">
              <a:spLocks noChangeArrowheads="1"/>
            </p:cNvSpPr>
            <p:nvPr/>
          </p:nvSpPr>
          <p:spPr bwMode="auto">
            <a:xfrm>
              <a:off x="3424" y="1481"/>
              <a:ext cx="229" cy="256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miter lim="800000"/>
              <a:headEnd/>
              <a:tailEnd/>
            </a:ln>
            <a:ex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en-US" sz="2000" dirty="0">
                  <a:latin typeface="Arial" pitchFamily="34" charset="0"/>
                  <a:cs typeface="Arial" pitchFamily="34" charset="0"/>
                </a:rPr>
                <a:t>P</a:t>
              </a:r>
              <a:endParaRPr lang="en-US" alt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 Box 31"/>
            <p:cNvSpPr txBox="1">
              <a:spLocks noChangeArrowheads="1"/>
            </p:cNvSpPr>
            <p:nvPr/>
          </p:nvSpPr>
          <p:spPr bwMode="auto">
            <a:xfrm>
              <a:off x="3787" y="1481"/>
              <a:ext cx="255" cy="256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miter lim="800000"/>
              <a:headEnd/>
              <a:tailEnd/>
            </a:ln>
            <a:ex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en-US" sz="2000" dirty="0">
                  <a:latin typeface="Arial" pitchFamily="34" charset="0"/>
                  <a:cs typeface="Arial" pitchFamily="34" charset="0"/>
                </a:rPr>
                <a:t>M</a:t>
              </a:r>
              <a:endParaRPr lang="en-US" alt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 Box 32"/>
            <p:cNvSpPr txBox="1">
              <a:spLocks noChangeArrowheads="1"/>
            </p:cNvSpPr>
            <p:nvPr/>
          </p:nvSpPr>
          <p:spPr bwMode="auto">
            <a:xfrm>
              <a:off x="4558" y="1481"/>
              <a:ext cx="229" cy="256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miter lim="800000"/>
              <a:headEnd/>
              <a:tailEnd/>
            </a:ln>
            <a:ex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en-US" sz="2000" dirty="0">
                  <a:latin typeface="Arial" pitchFamily="34" charset="0"/>
                  <a:cs typeface="Arial" pitchFamily="34" charset="0"/>
                </a:rPr>
                <a:t>P</a:t>
              </a:r>
              <a:endParaRPr lang="en-US" alt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 Box 33"/>
            <p:cNvSpPr txBox="1">
              <a:spLocks noChangeArrowheads="1"/>
            </p:cNvSpPr>
            <p:nvPr/>
          </p:nvSpPr>
          <p:spPr bwMode="auto">
            <a:xfrm>
              <a:off x="4967" y="1481"/>
              <a:ext cx="229" cy="256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miter lim="800000"/>
              <a:headEnd/>
              <a:tailEnd/>
            </a:ln>
            <a:ex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en-US" sz="2000" dirty="0">
                  <a:latin typeface="Arial" pitchFamily="34" charset="0"/>
                  <a:cs typeface="Arial" pitchFamily="34" charset="0"/>
                </a:rPr>
                <a:t>P</a:t>
              </a:r>
              <a:endParaRPr lang="en-US" alt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 Box 34"/>
            <p:cNvSpPr txBox="1">
              <a:spLocks noChangeArrowheads="1"/>
            </p:cNvSpPr>
            <p:nvPr/>
          </p:nvSpPr>
          <p:spPr bwMode="auto">
            <a:xfrm>
              <a:off x="5284" y="1480"/>
              <a:ext cx="229" cy="256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miter lim="800000"/>
              <a:headEnd/>
              <a:tailEnd/>
            </a:ln>
            <a:ex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en-US" sz="2000">
                  <a:latin typeface="Arial" pitchFamily="34" charset="0"/>
                  <a:cs typeface="Arial" pitchFamily="34" charset="0"/>
                </a:rPr>
                <a:t>P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 Box 35"/>
            <p:cNvSpPr txBox="1">
              <a:spLocks noChangeArrowheads="1"/>
            </p:cNvSpPr>
            <p:nvPr/>
          </p:nvSpPr>
          <p:spPr bwMode="auto">
            <a:xfrm>
              <a:off x="4007" y="1434"/>
              <a:ext cx="514" cy="3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en-US" sz="3200" dirty="0">
                  <a:latin typeface="Arial" pitchFamily="34" charset="0"/>
                  <a:cs typeface="Arial" pitchFamily="34" charset="0"/>
                </a:rPr>
                <a:t>…..</a:t>
              </a:r>
              <a:endParaRPr lang="en-US" alt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 Box 36"/>
            <p:cNvSpPr txBox="1">
              <a:spLocks noChangeArrowheads="1"/>
            </p:cNvSpPr>
            <p:nvPr/>
          </p:nvSpPr>
          <p:spPr bwMode="auto">
            <a:xfrm>
              <a:off x="3198" y="1979"/>
              <a:ext cx="2562" cy="288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en-US" sz="2400" dirty="0">
                  <a:latin typeface="Arial" pitchFamily="34" charset="0"/>
                  <a:cs typeface="Arial" pitchFamily="34" charset="0"/>
                </a:rPr>
                <a:t>Interconnecting network</a:t>
              </a:r>
              <a:endParaRPr lang="en-US" alt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 Box 37"/>
            <p:cNvSpPr txBox="1">
              <a:spLocks noChangeArrowheads="1"/>
            </p:cNvSpPr>
            <p:nvPr/>
          </p:nvSpPr>
          <p:spPr bwMode="auto">
            <a:xfrm>
              <a:off x="3651" y="2387"/>
              <a:ext cx="1924" cy="57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en-US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Network switches</a:t>
              </a:r>
            </a:p>
            <a:p>
              <a:pPr algn="ctr"/>
              <a:endParaRPr lang="en-US" altLang="en-US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altLang="en-US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 Routing, bandwidth, latency</a:t>
              </a:r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auto">
            <a:xfrm>
              <a:off x="3515" y="1706"/>
              <a:ext cx="0" cy="227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00"/>
                </a:solidFill>
              </a:endParaRPr>
            </a:p>
          </p:txBody>
        </p:sp>
        <p:sp>
          <p:nvSpPr>
            <p:cNvPr id="23" name="Line 39"/>
            <p:cNvSpPr>
              <a:spLocks noChangeShapeType="1"/>
            </p:cNvSpPr>
            <p:nvPr/>
          </p:nvSpPr>
          <p:spPr bwMode="auto">
            <a:xfrm>
              <a:off x="3923" y="1706"/>
              <a:ext cx="0" cy="227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00"/>
                </a:solidFill>
              </a:endParaRPr>
            </a:p>
          </p:txBody>
        </p:sp>
        <p:sp>
          <p:nvSpPr>
            <p:cNvPr id="24" name="Line 40"/>
            <p:cNvSpPr>
              <a:spLocks noChangeShapeType="1"/>
            </p:cNvSpPr>
            <p:nvPr/>
          </p:nvSpPr>
          <p:spPr bwMode="auto">
            <a:xfrm>
              <a:off x="4649" y="1752"/>
              <a:ext cx="0" cy="227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00"/>
                </a:solidFill>
              </a:endParaRPr>
            </a:p>
          </p:txBody>
        </p:sp>
        <p:sp>
          <p:nvSpPr>
            <p:cNvPr id="25" name="Line 41"/>
            <p:cNvSpPr>
              <a:spLocks noChangeShapeType="1"/>
            </p:cNvSpPr>
            <p:nvPr/>
          </p:nvSpPr>
          <p:spPr bwMode="auto">
            <a:xfrm>
              <a:off x="5057" y="1752"/>
              <a:ext cx="0" cy="227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00"/>
                </a:solidFill>
              </a:endParaRPr>
            </a:p>
          </p:txBody>
        </p:sp>
        <p:sp>
          <p:nvSpPr>
            <p:cNvPr id="26" name="Line 42"/>
            <p:cNvSpPr>
              <a:spLocks noChangeShapeType="1"/>
            </p:cNvSpPr>
            <p:nvPr/>
          </p:nvSpPr>
          <p:spPr bwMode="auto">
            <a:xfrm>
              <a:off x="5420" y="1752"/>
              <a:ext cx="0" cy="227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00"/>
                </a:solidFill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16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20963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2207568" y="1268761"/>
            <a:ext cx="7848872" cy="49685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 computer design and developments have been under the influence of: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Technology</a:t>
            </a:r>
          </a:p>
          <a:p>
            <a:r>
              <a:rPr lang="en-US" sz="2400" dirty="0"/>
              <a:t>Performance</a:t>
            </a:r>
          </a:p>
          <a:p>
            <a:r>
              <a:rPr lang="en-US" sz="2400" dirty="0"/>
              <a:t>Cost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The new trends in technology have been used to reduce the cost and enhance the performance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17</a:t>
            </a:fld>
            <a:endParaRPr lang="en-GB" altLang="en-U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2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Design Cycle</a:t>
            </a:r>
          </a:p>
        </p:txBody>
      </p:sp>
    </p:spTree>
    <p:extLst>
      <p:ext uri="{BB962C8B-B14F-4D97-AF65-F5344CB8AC3E}">
        <p14:creationId xmlns:p14="http://schemas.microsoft.com/office/powerpoint/2010/main" val="551975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2207568" y="1268761"/>
            <a:ext cx="7848872" cy="4968551"/>
          </a:xfrm>
        </p:spPr>
        <p:txBody>
          <a:bodyPr>
            <a:normAutofit/>
          </a:bodyPr>
          <a:lstStyle/>
          <a:p>
            <a:r>
              <a:rPr lang="en-US" sz="2400" b="1" dirty="0"/>
              <a:t>The Technology Trends motivate new designs. </a:t>
            </a:r>
          </a:p>
          <a:p>
            <a:endParaRPr lang="en-US" sz="2400" b="1" dirty="0"/>
          </a:p>
          <a:p>
            <a:r>
              <a:rPr lang="en-US" sz="2400" b="1" dirty="0"/>
              <a:t>These designs are simulated to evaluate the performance for different levels of workloads.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18</a:t>
            </a:fld>
            <a:endParaRPr lang="en-GB" altLang="en-U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2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Technology </a:t>
            </a:r>
          </a:p>
        </p:txBody>
      </p:sp>
    </p:spTree>
    <p:extLst>
      <p:ext uri="{BB962C8B-B14F-4D97-AF65-F5344CB8AC3E}">
        <p14:creationId xmlns:p14="http://schemas.microsoft.com/office/powerpoint/2010/main" val="2499618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2207568" y="1268761"/>
            <a:ext cx="7848872" cy="4968551"/>
          </a:xfrm>
        </p:spPr>
        <p:txBody>
          <a:bodyPr>
            <a:normAutofit fontScale="85000" lnSpcReduction="10000"/>
          </a:bodyPr>
          <a:lstStyle/>
          <a:p>
            <a:r>
              <a:rPr lang="en-US" sz="2400" b="1" dirty="0">
                <a:solidFill>
                  <a:srgbClr val="FFFF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Vacuum tube</a:t>
            </a:r>
            <a:r>
              <a:rPr lang="en-US" sz="2400" dirty="0">
                <a:solidFill>
                  <a:srgbClr val="FFFF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					1946-1957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1</a:t>
            </a:r>
            <a:r>
              <a:rPr lang="en-US" sz="2400" b="1" baseline="30000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st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Gen.</a:t>
            </a:r>
          </a:p>
          <a:p>
            <a:r>
              <a:rPr lang="en-US" sz="2400" b="1" dirty="0">
                <a:solidFill>
                  <a:srgbClr val="FFFF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Transistor </a:t>
            </a:r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						1958-1964</a:t>
            </a: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r>
              <a:rPr lang="en-US" sz="2400" b="1" baseline="30000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nd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</a:t>
            </a:r>
            <a:r>
              <a:rPr lang="en-US" sz="19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Gen</a:t>
            </a:r>
            <a:r>
              <a:rPr lang="en-US" sz="19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  <a:endParaRPr lang="en-US" sz="1900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sz="2400" b="1" dirty="0">
                <a:solidFill>
                  <a:srgbClr val="FFFF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Small scale integration</a:t>
            </a:r>
            <a:r>
              <a:rPr lang="en-US" sz="2400" dirty="0">
                <a:solidFill>
                  <a:srgbClr val="FFFF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		1965-1968</a:t>
            </a:r>
          </a:p>
          <a:p>
            <a:pPr lvl="1"/>
            <a:r>
              <a:rPr lang="en-US" sz="22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Up to 100 devices/chip</a:t>
            </a:r>
          </a:p>
          <a:p>
            <a:r>
              <a:rPr lang="en-US" sz="2400" b="1" dirty="0">
                <a:solidFill>
                  <a:srgbClr val="FFFF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Medium scale integration</a:t>
            </a:r>
            <a:r>
              <a:rPr lang="en-US" sz="2400" dirty="0">
                <a:solidFill>
                  <a:srgbClr val="FFFF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		1969-1971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3</a:t>
            </a:r>
            <a:r>
              <a:rPr lang="en-US" sz="2400" b="1" baseline="30000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rd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Gen.</a:t>
            </a:r>
          </a:p>
          <a:p>
            <a:pPr lvl="1"/>
            <a:r>
              <a:rPr lang="en-US" sz="22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100-3,000 devices/chip</a:t>
            </a:r>
          </a:p>
          <a:p>
            <a:r>
              <a:rPr lang="en-US" sz="2400" b="1" dirty="0">
                <a:solidFill>
                  <a:srgbClr val="FFFF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Large scale integration</a:t>
            </a:r>
            <a:r>
              <a:rPr lang="en-US" sz="2400" dirty="0">
                <a:solidFill>
                  <a:srgbClr val="FFFF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		1972-1977</a:t>
            </a:r>
          </a:p>
          <a:p>
            <a:pPr lvl="1"/>
            <a:r>
              <a:rPr lang="en-US" sz="22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3,000 - 100,000 devices/chip</a:t>
            </a:r>
          </a:p>
          <a:p>
            <a:r>
              <a:rPr lang="en-US" sz="2400" b="1" dirty="0">
                <a:solidFill>
                  <a:srgbClr val="FFFF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Very large scale integration</a:t>
            </a:r>
            <a:r>
              <a:rPr lang="en-US" sz="2400" dirty="0">
                <a:solidFill>
                  <a:srgbClr val="FFFF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</a:t>
            </a:r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	1978 on.. 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4</a:t>
            </a:r>
            <a:r>
              <a:rPr lang="en-US" sz="2400" b="1" baseline="30000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th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Gen.</a:t>
            </a:r>
          </a:p>
          <a:p>
            <a:pPr lvl="1"/>
            <a:r>
              <a:rPr lang="en-US" sz="22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100,000 - 100,000,000 devices/chip</a:t>
            </a:r>
          </a:p>
          <a:p>
            <a:r>
              <a:rPr lang="en-US" sz="2400" b="1" dirty="0">
                <a:solidFill>
                  <a:srgbClr val="FFFF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Ultra large scale integration</a:t>
            </a:r>
          </a:p>
          <a:p>
            <a:pPr lvl="1"/>
            <a:r>
              <a:rPr lang="en-US" sz="22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Over 100,000,000 devices/chip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19</a:t>
            </a:fld>
            <a:endParaRPr lang="en-GB" altLang="en-U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2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Technology </a:t>
            </a:r>
          </a:p>
        </p:txBody>
      </p:sp>
    </p:spTree>
    <p:extLst>
      <p:ext uri="{BB962C8B-B14F-4D97-AF65-F5344CB8AC3E}">
        <p14:creationId xmlns:p14="http://schemas.microsoft.com/office/powerpoint/2010/main" val="1561471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119336" y="1559323"/>
            <a:ext cx="11377264" cy="4392488"/>
          </a:xfrm>
        </p:spPr>
        <p:txBody>
          <a:bodyPr>
            <a:noAutofit/>
          </a:bodyPr>
          <a:lstStyle/>
          <a:p>
            <a:pPr marL="609600" indent="-609600"/>
            <a:r>
              <a:rPr lang="en-US" altLang="en-US" sz="2800" dirty="0"/>
              <a:t>Quantitative Principles Of Computer Design</a:t>
            </a:r>
          </a:p>
          <a:p>
            <a:pPr marL="609600" indent="-609600"/>
            <a:r>
              <a:rPr lang="en-US" altLang="en-US" sz="2800" dirty="0"/>
              <a:t>Instruction Set Architecture</a:t>
            </a:r>
          </a:p>
          <a:p>
            <a:pPr marL="609600" indent="-609600"/>
            <a:r>
              <a:rPr lang="en-US" altLang="en-US" sz="2800" dirty="0" err="1"/>
              <a:t>Datapath</a:t>
            </a:r>
            <a:r>
              <a:rPr lang="en-US" altLang="en-US" sz="2800" dirty="0"/>
              <a:t> And Control: Implementation And Performance</a:t>
            </a:r>
          </a:p>
          <a:p>
            <a:pPr marL="609600" indent="-609600"/>
            <a:r>
              <a:rPr lang="en-US" altLang="en-US" sz="2800" dirty="0"/>
              <a:t>Advanced Pipelining Concepts</a:t>
            </a:r>
          </a:p>
          <a:p>
            <a:pPr marL="609600" indent="-609600"/>
            <a:r>
              <a:rPr lang="en-US" altLang="en-US" sz="2800" dirty="0"/>
              <a:t>Memory Hierarchy Design</a:t>
            </a:r>
          </a:p>
          <a:p>
            <a:pPr marL="609600" indent="-609600"/>
            <a:r>
              <a:rPr lang="en-US" altLang="en-US" sz="2800" dirty="0"/>
              <a:t>Multiprocessor Architecture</a:t>
            </a:r>
          </a:p>
          <a:p>
            <a:pPr marL="609600" indent="-609600"/>
            <a:r>
              <a:rPr lang="en-US" altLang="en-US" sz="2800" dirty="0"/>
              <a:t>Storage And </a:t>
            </a:r>
            <a:r>
              <a:rPr lang="en-US" altLang="en-US" sz="2800" dirty="0" err="1"/>
              <a:t>Input/Output</a:t>
            </a:r>
            <a:r>
              <a:rPr lang="en-US" altLang="en-US" sz="2800" dirty="0"/>
              <a:t> Systems</a:t>
            </a:r>
          </a:p>
          <a:p>
            <a:pPr marL="609600" indent="-609600"/>
            <a:r>
              <a:rPr lang="en-US" altLang="en-US" sz="2800" dirty="0"/>
              <a:t>Computer Clusters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2</a:t>
            </a:fld>
            <a:endParaRPr lang="en-GB" altLang="en-US" dirty="0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731404" y="620688"/>
            <a:ext cx="1015312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</a:rPr>
              <a:t>Objective of This Course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30846" y="192137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Technology </a:t>
            </a:r>
          </a:p>
        </p:txBody>
      </p:sp>
      <p:pic>
        <p:nvPicPr>
          <p:cNvPr id="1026" name="Picture 2" descr="https://upload.wikimedia.org/wikipedia/commons/9/9d/Moore%27s_Law_Transistor_Count_1971-20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402" y="908721"/>
            <a:ext cx="7992888" cy="5837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20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54686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2207568" y="1268761"/>
            <a:ext cx="7848872" cy="4968551"/>
          </a:xfrm>
        </p:spPr>
        <p:txBody>
          <a:bodyPr>
            <a:normAutofit/>
          </a:bodyPr>
          <a:lstStyle/>
          <a:p>
            <a:r>
              <a:rPr lang="en-US" sz="2400" dirty="0"/>
              <a:t>Desktop user may define the performance of his/her machine in terms of </a:t>
            </a: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 taken </a:t>
            </a:r>
            <a:r>
              <a:rPr lang="en-US" sz="2400" dirty="0"/>
              <a:t>by the machine to execute </a:t>
            </a: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program</a:t>
            </a:r>
          </a:p>
          <a:p>
            <a:endParaRPr lang="en-US" sz="2400" dirty="0"/>
          </a:p>
          <a:p>
            <a:r>
              <a:rPr lang="en-US" sz="2400" dirty="0"/>
              <a:t>Computer center manager running a large server system may define the performance in terms of the </a:t>
            </a: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 of jobs </a:t>
            </a:r>
            <a:r>
              <a:rPr lang="en-US" sz="2400" dirty="0"/>
              <a:t>completed in a </a:t>
            </a: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specified time</a:t>
            </a:r>
            <a:r>
              <a:rPr lang="en-US" sz="2400" dirty="0"/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21</a:t>
            </a:fld>
            <a:endParaRPr lang="en-GB" altLang="en-U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2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Performance</a:t>
            </a:r>
          </a:p>
        </p:txBody>
      </p:sp>
    </p:spTree>
    <p:extLst>
      <p:ext uri="{BB962C8B-B14F-4D97-AF65-F5344CB8AC3E}">
        <p14:creationId xmlns:p14="http://schemas.microsoft.com/office/powerpoint/2010/main" val="3920707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2207568" y="1268761"/>
            <a:ext cx="7848872" cy="4968551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FFFF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Time/Latency:</a:t>
            </a:r>
            <a:r>
              <a:rPr lang="en-US" sz="2400" dirty="0">
                <a:solidFill>
                  <a:srgbClr val="FFFF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The </a:t>
            </a:r>
            <a:r>
              <a:rPr lang="en-US" sz="2400" i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CPU</a:t>
            </a:r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elapsed time.</a:t>
            </a:r>
          </a:p>
          <a:p>
            <a:endParaRPr lang="en-US" sz="2400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sz="2400" b="1" dirty="0">
                <a:solidFill>
                  <a:srgbClr val="FFFF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Throughput:</a:t>
            </a:r>
            <a:r>
              <a:rPr lang="en-US" sz="2400" dirty="0">
                <a:solidFill>
                  <a:srgbClr val="FFFF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The number of results per second.</a:t>
            </a:r>
          </a:p>
          <a:p>
            <a:endParaRPr lang="en-US" sz="2400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Other measures such as MIPS, MFLOPS, clock frequency (MHz),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22</a:t>
            </a:fld>
            <a:endParaRPr lang="en-GB" altLang="en-U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2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Performance</a:t>
            </a:r>
          </a:p>
        </p:txBody>
      </p:sp>
    </p:spTree>
    <p:extLst>
      <p:ext uri="{BB962C8B-B14F-4D97-AF65-F5344CB8AC3E}">
        <p14:creationId xmlns:p14="http://schemas.microsoft.com/office/powerpoint/2010/main" val="347975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2207568" y="1268761"/>
            <a:ext cx="7848872" cy="4968551"/>
          </a:xfrm>
        </p:spPr>
        <p:txBody>
          <a:bodyPr>
            <a:normAutofit/>
          </a:bodyPr>
          <a:lstStyle/>
          <a:p>
            <a:r>
              <a:rPr lang="en-US" sz="2400" b="1" dirty="0"/>
              <a:t>Carry 2400 passengers from Lahore to Islamabad </a:t>
            </a:r>
          </a:p>
          <a:p>
            <a:endParaRPr lang="en-US" sz="2400" b="1" dirty="0"/>
          </a:p>
          <a:p>
            <a:r>
              <a:rPr lang="en-US" sz="2400" b="1" dirty="0"/>
              <a:t>Train</a:t>
            </a:r>
          </a:p>
          <a:p>
            <a:r>
              <a:rPr lang="en-US" sz="2400" b="1" dirty="0"/>
              <a:t>Plane</a:t>
            </a: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23</a:t>
            </a:fld>
            <a:endParaRPr lang="en-GB" altLang="en-U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2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Performance</a:t>
            </a:r>
          </a:p>
        </p:txBody>
      </p:sp>
    </p:spTree>
    <p:extLst>
      <p:ext uri="{BB962C8B-B14F-4D97-AF65-F5344CB8AC3E}">
        <p14:creationId xmlns:p14="http://schemas.microsoft.com/office/powerpoint/2010/main" val="3729554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2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Performance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775124" y="1844824"/>
            <a:ext cx="975964" cy="84931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b="1">
                <a:solidFill>
                  <a:srgbClr val="800080"/>
                </a:solidFill>
                <a:latin typeface="Arial" pitchFamily="34" charset="0"/>
                <a:cs typeface="Arial" pitchFamily="34" charset="0"/>
              </a:rPr>
              <a:t>Vehicle</a:t>
            </a:r>
            <a:endParaRPr lang="en-US" altLang="en-US">
              <a:solidFill>
                <a:srgbClr val="80008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775124" y="2710011"/>
            <a:ext cx="993427" cy="1282700"/>
          </a:xfrm>
          <a:prstGeom prst="rect">
            <a:avLst/>
          </a:prstGeom>
          <a:solidFill>
            <a:srgbClr val="00B05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Train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775123" y="4008586"/>
            <a:ext cx="993428" cy="1282700"/>
          </a:xfrm>
          <a:prstGeom prst="rect">
            <a:avLst/>
          </a:prstGeom>
          <a:solidFill>
            <a:srgbClr val="00B05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Plane</a:t>
            </a:r>
            <a:endParaRPr lang="en-US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535813" y="1844824"/>
            <a:ext cx="1035050" cy="84931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b="1">
                <a:solidFill>
                  <a:srgbClr val="800080"/>
                </a:solidFill>
                <a:latin typeface="Arial" pitchFamily="34" charset="0"/>
                <a:cs typeface="Arial" pitchFamily="34" charset="0"/>
              </a:rPr>
              <a:t>Cost / person</a:t>
            </a:r>
            <a:endParaRPr lang="en-US" altLang="en-US">
              <a:solidFill>
                <a:srgbClr val="80008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535813" y="2708425"/>
            <a:ext cx="1035050" cy="1284287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300 Rs.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535813" y="4005412"/>
            <a:ext cx="1035050" cy="1285875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3000 Rs.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782838" y="1844824"/>
            <a:ext cx="1155700" cy="84931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b="1">
                <a:solidFill>
                  <a:srgbClr val="800080"/>
                </a:solidFill>
                <a:latin typeface="Arial" pitchFamily="34" charset="0"/>
                <a:cs typeface="Arial" pitchFamily="34" charset="0"/>
              </a:rPr>
              <a:t>Time</a:t>
            </a:r>
          </a:p>
          <a:p>
            <a:pPr algn="ctr"/>
            <a:r>
              <a:rPr lang="en-US" altLang="en-US" b="1">
                <a:solidFill>
                  <a:srgbClr val="800080"/>
                </a:solidFill>
                <a:latin typeface="Arial" pitchFamily="34" charset="0"/>
                <a:cs typeface="Arial" pitchFamily="34" charset="0"/>
              </a:rPr>
              <a:t>Lah to Isb</a:t>
            </a:r>
            <a:endParaRPr lang="en-US" altLang="en-US">
              <a:solidFill>
                <a:srgbClr val="80008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782838" y="2710011"/>
            <a:ext cx="1155700" cy="12827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4.0 hours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782838" y="4008586"/>
            <a:ext cx="1155700" cy="12827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45 min.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3935363" y="1844824"/>
            <a:ext cx="1181100" cy="84931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1600" b="1">
                <a:solidFill>
                  <a:srgbClr val="800080"/>
                </a:solidFill>
                <a:latin typeface="Arial" pitchFamily="34" charset="0"/>
                <a:cs typeface="Arial" pitchFamily="34" charset="0"/>
              </a:rPr>
              <a:t>Passengers/ trip</a:t>
            </a:r>
            <a:endParaRPr lang="en-US" altLang="en-US">
              <a:solidFill>
                <a:srgbClr val="80008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3935363" y="2708425"/>
            <a:ext cx="1181100" cy="1284287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2400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3935363" y="4005412"/>
            <a:ext cx="1181100" cy="1285875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300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6238827" y="1844825"/>
            <a:ext cx="1273175" cy="936625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1600" b="1" dirty="0">
                <a:solidFill>
                  <a:srgbClr val="800080"/>
                </a:solidFill>
                <a:latin typeface="Arial" pitchFamily="34" charset="0"/>
                <a:cs typeface="Arial" pitchFamily="34" charset="0"/>
              </a:rPr>
              <a:t>Execution time /person</a:t>
            </a:r>
            <a:endParaRPr lang="en-US" altLang="en-US" dirty="0">
              <a:solidFill>
                <a:srgbClr val="80008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6238827" y="2708425"/>
            <a:ext cx="1273175" cy="1296987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6.0 sec</a:t>
            </a:r>
            <a:endParaRPr lang="en-US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6238827" y="4005411"/>
            <a:ext cx="1273175" cy="12954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9.0 sec.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8543876" y="1844824"/>
            <a:ext cx="1979712" cy="8636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1600" b="1">
                <a:solidFill>
                  <a:srgbClr val="800080"/>
                </a:solidFill>
                <a:latin typeface="Arial" pitchFamily="34" charset="0"/>
                <a:cs typeface="Arial" pitchFamily="34" charset="0"/>
              </a:rPr>
              <a:t>Cost-performance</a:t>
            </a:r>
            <a:endParaRPr lang="en-US" altLang="en-US">
              <a:solidFill>
                <a:srgbClr val="80008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18"/>
          <p:cNvSpPr>
            <a:spLocks noChangeArrowheads="1"/>
          </p:cNvSpPr>
          <p:nvPr/>
        </p:nvSpPr>
        <p:spPr bwMode="auto">
          <a:xfrm>
            <a:off x="8543876" y="2708424"/>
            <a:ext cx="1979712" cy="144145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300x6=1,800</a:t>
            </a:r>
          </a:p>
          <a:p>
            <a:pPr algn="ctr"/>
            <a:r>
              <a:rPr lang="en-US" altLang="en-US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Rs-sec/person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8543876" y="4005411"/>
            <a:ext cx="1979712" cy="12954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3000x9=27,000</a:t>
            </a:r>
          </a:p>
          <a:p>
            <a:pPr algn="ctr"/>
            <a:r>
              <a:rPr lang="en-US" altLang="en-US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Rs</a:t>
            </a:r>
            <a:r>
              <a:rPr lang="en-US" alt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-sec/person</a:t>
            </a:r>
            <a:endParaRPr lang="en-US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0"/>
          <p:cNvSpPr>
            <a:spLocks noChangeArrowheads="1"/>
          </p:cNvSpPr>
          <p:nvPr/>
        </p:nvSpPr>
        <p:spPr bwMode="auto">
          <a:xfrm>
            <a:off x="5087888" y="1844824"/>
            <a:ext cx="1155700" cy="84931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1600" b="1">
                <a:solidFill>
                  <a:srgbClr val="800080"/>
                </a:solidFill>
                <a:latin typeface="Arial" pitchFamily="34" charset="0"/>
                <a:cs typeface="Arial" pitchFamily="34" charset="0"/>
              </a:rPr>
              <a:t>Time to complete job</a:t>
            </a:r>
            <a:endParaRPr lang="en-US" altLang="en-US">
              <a:solidFill>
                <a:srgbClr val="80008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1"/>
          <p:cNvSpPr>
            <a:spLocks noChangeArrowheads="1"/>
          </p:cNvSpPr>
          <p:nvPr/>
        </p:nvSpPr>
        <p:spPr bwMode="auto">
          <a:xfrm>
            <a:off x="5087888" y="2708425"/>
            <a:ext cx="1155700" cy="1284287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4.0 hours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5087888" y="4005411"/>
            <a:ext cx="1155700" cy="12954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16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45x8 min. = 6.0 Hr</a:t>
            </a: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24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977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2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Metrics of Performance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855913" y="1268414"/>
            <a:ext cx="2160587" cy="201657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855913" y="3936779"/>
            <a:ext cx="2160587" cy="201657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2063750" y="1268413"/>
            <a:ext cx="8604250" cy="4687888"/>
            <a:chOff x="340" y="799"/>
            <a:chExt cx="5420" cy="2953"/>
          </a:xfrm>
        </p:grpSpPr>
        <p:sp>
          <p:nvSpPr>
            <p:cNvPr id="4" name="Rectangle 3"/>
            <p:cNvSpPr>
              <a:spLocks noChangeArrowheads="1"/>
            </p:cNvSpPr>
            <p:nvPr/>
          </p:nvSpPr>
          <p:spPr bwMode="auto">
            <a:xfrm>
              <a:off x="2200" y="1434"/>
              <a:ext cx="3560" cy="5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pattFill prst="narHorz">
                    <a:fgClr>
                      <a:schemeClr val="tx1"/>
                    </a:fgClr>
                    <a:bgClr>
                      <a:schemeClr val="bg1"/>
                    </a:bgClr>
                  </a:patt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altLang="en-US" sz="2400" b="1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MIPS: </a:t>
              </a:r>
              <a:r>
                <a:rPr lang="en-US" altLang="en-US">
                  <a:latin typeface="Arial" pitchFamily="34" charset="0"/>
                  <a:cs typeface="Arial" pitchFamily="34" charset="0"/>
                </a:rPr>
                <a:t>Millions of Instructions per second</a:t>
              </a:r>
              <a:endParaRPr lang="en-US" altLang="en-US" sz="2400" b="1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  <a:p>
              <a:r>
                <a:rPr lang="en-US" altLang="en-US" sz="2400" b="1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MFLOPS:</a:t>
              </a:r>
              <a:r>
                <a:rPr lang="en-US" altLang="en-US" b="1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en-US" sz="2000">
                  <a:latin typeface="Arial" pitchFamily="34" charset="0"/>
                  <a:cs typeface="Arial" pitchFamily="34" charset="0"/>
                </a:rPr>
                <a:t>millions of FP operations per sec.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2835" y="3249"/>
              <a:ext cx="221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pattFill prst="narHorz">
                    <a:fgClr>
                      <a:schemeClr val="tx1"/>
                    </a:fgClr>
                    <a:bgClr>
                      <a:schemeClr val="bg1"/>
                    </a:bgClr>
                  </a:patt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altLang="en-US" b="1">
                  <a:latin typeface="Arial" pitchFamily="34" charset="0"/>
                  <a:cs typeface="Arial" pitchFamily="34" charset="0"/>
                </a:rPr>
                <a:t>Cycles per second (clock rate)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2744" y="2750"/>
              <a:ext cx="168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pattFill prst="narHorz">
                    <a:fgClr>
                      <a:schemeClr val="tx1"/>
                    </a:fgClr>
                    <a:bgClr>
                      <a:schemeClr val="bg1"/>
                    </a:bgClr>
                  </a:patt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altLang="en-US" b="1">
                  <a:latin typeface="Arial" pitchFamily="34" charset="0"/>
                  <a:cs typeface="Arial" pitchFamily="34" charset="0"/>
                </a:rPr>
                <a:t>Megabytes per second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6" y="1570"/>
              <a:ext cx="955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pattFill prst="narHorz">
                    <a:fgClr>
                      <a:schemeClr val="tx1"/>
                    </a:fgClr>
                    <a:bgClr>
                      <a:schemeClr val="bg1"/>
                    </a:bgClr>
                  </a:patt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altLang="en-US" sz="2400" b="1">
                  <a:latin typeface="Arial" pitchFamily="34" charset="0"/>
                  <a:cs typeface="Arial" pitchFamily="34" charset="0"/>
                </a:rPr>
                <a:t>Compiler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657" y="1117"/>
              <a:ext cx="1724" cy="4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pattFill prst="narHorz">
                    <a:fgClr>
                      <a:schemeClr val="tx1"/>
                    </a:fgClr>
                    <a:bgClr>
                      <a:schemeClr val="bg1"/>
                    </a:bgClr>
                  </a:patt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en-US" b="1">
                  <a:latin typeface="Arial" pitchFamily="34" charset="0"/>
                  <a:cs typeface="Arial" pitchFamily="34" charset="0"/>
                </a:rPr>
                <a:t>Programming </a:t>
              </a:r>
            </a:p>
            <a:p>
              <a:pPr algn="ctr"/>
              <a:r>
                <a:rPr lang="en-US" altLang="en-US" b="1">
                  <a:latin typeface="Arial" pitchFamily="34" charset="0"/>
                  <a:cs typeface="Arial" pitchFamily="34" charset="0"/>
                </a:rPr>
                <a:t>Language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476" y="845"/>
              <a:ext cx="2086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pattFill prst="narHorz">
                    <a:fgClr>
                      <a:schemeClr val="tx1"/>
                    </a:fgClr>
                    <a:bgClr>
                      <a:schemeClr val="bg1"/>
                    </a:bgClr>
                  </a:patt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en-US" sz="2400" b="1">
                  <a:latin typeface="Arial" pitchFamily="34" charset="0"/>
                  <a:cs typeface="Arial" pitchFamily="34" charset="0"/>
                </a:rPr>
                <a:t>Application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340" y="2160"/>
              <a:ext cx="2227" cy="25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altLang="en-US" sz="2000" b="1">
                  <a:latin typeface="Arial" pitchFamily="34" charset="0"/>
                  <a:cs typeface="Arial" pitchFamily="34" charset="0"/>
                </a:rPr>
                <a:t>Instruction Set Architecture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11"/>
            <p:cNvSpPr>
              <a:spLocks noChangeArrowheads="1"/>
            </p:cNvSpPr>
            <p:nvPr/>
          </p:nvSpPr>
          <p:spPr bwMode="auto">
            <a:xfrm>
              <a:off x="2835" y="799"/>
              <a:ext cx="1698" cy="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pattFill prst="narHorz">
                    <a:fgClr>
                      <a:schemeClr val="tx1"/>
                    </a:fgClr>
                    <a:bgClr>
                      <a:schemeClr val="bg1"/>
                    </a:bgClr>
                  </a:patt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altLang="en-US" b="1" dirty="0">
                  <a:latin typeface="Arial" pitchFamily="34" charset="0"/>
                  <a:cs typeface="Arial" pitchFamily="34" charset="0"/>
                </a:rPr>
                <a:t>Answers per min</a:t>
              </a:r>
            </a:p>
            <a:p>
              <a:r>
                <a:rPr lang="en-US" altLang="en-US" b="1" dirty="0">
                  <a:latin typeface="Arial" pitchFamily="34" charset="0"/>
                  <a:cs typeface="Arial" pitchFamily="34" charset="0"/>
                </a:rPr>
                <a:t>Operations per second</a:t>
              </a:r>
              <a:endParaRPr lang="en-US" alt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13"/>
            <p:cNvSpPr>
              <a:spLocks noChangeArrowheads="1"/>
            </p:cNvSpPr>
            <p:nvPr/>
          </p:nvSpPr>
          <p:spPr bwMode="auto">
            <a:xfrm>
              <a:off x="1134" y="2683"/>
              <a:ext cx="839" cy="2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pattFill prst="narHorz">
                    <a:fgClr>
                      <a:schemeClr val="tx1"/>
                    </a:fgClr>
                    <a:bgClr>
                      <a:schemeClr val="bg1"/>
                    </a:bgClr>
                  </a:patt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altLang="en-US" b="1" dirty="0" err="1">
                  <a:latin typeface="Arial" pitchFamily="34" charset="0"/>
                  <a:cs typeface="Arial" pitchFamily="34" charset="0"/>
                </a:rPr>
                <a:t>Datapath</a:t>
              </a:r>
              <a:endParaRPr lang="en-US" alt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14"/>
            <p:cNvSpPr>
              <a:spLocks noChangeArrowheads="1"/>
            </p:cNvSpPr>
            <p:nvPr/>
          </p:nvSpPr>
          <p:spPr bwMode="auto">
            <a:xfrm>
              <a:off x="1202" y="2886"/>
              <a:ext cx="63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pattFill prst="narHorz">
                    <a:fgClr>
                      <a:schemeClr val="tx1"/>
                    </a:fgClr>
                    <a:bgClr>
                      <a:schemeClr val="bg1"/>
                    </a:bgClr>
                  </a:patt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altLang="en-US" b="1">
                  <a:latin typeface="Arial" pitchFamily="34" charset="0"/>
                  <a:cs typeface="Arial" pitchFamily="34" charset="0"/>
                </a:rPr>
                <a:t>Control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15"/>
            <p:cNvSpPr>
              <a:spLocks noChangeArrowheads="1"/>
            </p:cNvSpPr>
            <p:nvPr/>
          </p:nvSpPr>
          <p:spPr bwMode="auto">
            <a:xfrm>
              <a:off x="975" y="3339"/>
              <a:ext cx="89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pattFill prst="narHorz">
                    <a:fgClr>
                      <a:schemeClr val="tx1"/>
                    </a:fgClr>
                    <a:bgClr>
                      <a:schemeClr val="bg1"/>
                    </a:bgClr>
                  </a:patt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altLang="en-US" b="1">
                  <a:latin typeface="Arial" pitchFamily="34" charset="0"/>
                  <a:cs typeface="Arial" pitchFamily="34" charset="0"/>
                </a:rPr>
                <a:t>Transistors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16"/>
            <p:cNvSpPr>
              <a:spLocks noChangeArrowheads="1"/>
            </p:cNvSpPr>
            <p:nvPr/>
          </p:nvSpPr>
          <p:spPr bwMode="auto">
            <a:xfrm>
              <a:off x="1247" y="3521"/>
              <a:ext cx="1043" cy="2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pattFill prst="narHorz">
                    <a:fgClr>
                      <a:schemeClr val="tx1"/>
                    </a:fgClr>
                    <a:bgClr>
                      <a:schemeClr val="bg1"/>
                    </a:bgClr>
                  </a:patt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altLang="en-US" b="1">
                  <a:latin typeface="Arial" pitchFamily="34" charset="0"/>
                  <a:cs typeface="Arial" pitchFamily="34" charset="0"/>
                </a:rPr>
                <a:t>Wire – I/O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17"/>
            <p:cNvSpPr>
              <a:spLocks noChangeArrowheads="1"/>
            </p:cNvSpPr>
            <p:nvPr/>
          </p:nvSpPr>
          <p:spPr bwMode="auto">
            <a:xfrm>
              <a:off x="839" y="3521"/>
              <a:ext cx="46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pattFill prst="narHorz">
                    <a:fgClr>
                      <a:schemeClr val="tx1"/>
                    </a:fgClr>
                    <a:bgClr>
                      <a:schemeClr val="bg1"/>
                    </a:bgClr>
                  </a:patt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altLang="en-US" b="1">
                  <a:latin typeface="Arial" pitchFamily="34" charset="0"/>
                  <a:cs typeface="Arial" pitchFamily="34" charset="0"/>
                </a:rPr>
                <a:t>Pins/</a:t>
              </a:r>
              <a:endParaRPr lang="en-US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930" y="3067"/>
              <a:ext cx="1270" cy="2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pattFill prst="narHorz">
                    <a:fgClr>
                      <a:schemeClr val="tx1"/>
                    </a:fgClr>
                    <a:bgClr>
                      <a:schemeClr val="bg1"/>
                    </a:bgClr>
                  </a:patt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altLang="en-US" b="1" dirty="0">
                  <a:latin typeface="Arial" pitchFamily="34" charset="0"/>
                  <a:cs typeface="Arial" pitchFamily="34" charset="0"/>
                </a:rPr>
                <a:t>Function Units</a:t>
              </a:r>
              <a:endParaRPr lang="en-US" alt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Line 19"/>
            <p:cNvSpPr>
              <a:spLocks noChangeShapeType="1"/>
            </p:cNvSpPr>
            <p:nvPr/>
          </p:nvSpPr>
          <p:spPr bwMode="auto">
            <a:xfrm>
              <a:off x="1973" y="1752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20"/>
            <p:cNvSpPr>
              <a:spLocks noChangeShapeType="1"/>
            </p:cNvSpPr>
            <p:nvPr/>
          </p:nvSpPr>
          <p:spPr bwMode="auto">
            <a:xfrm>
              <a:off x="2472" y="1026"/>
              <a:ext cx="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>
              <a:off x="1973" y="2840"/>
              <a:ext cx="72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22"/>
            <p:cNvSpPr>
              <a:spLocks noChangeShapeType="1"/>
            </p:cNvSpPr>
            <p:nvPr/>
          </p:nvSpPr>
          <p:spPr bwMode="auto">
            <a:xfrm>
              <a:off x="2336" y="3385"/>
              <a:ext cx="4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25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4412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839416" y="1412776"/>
            <a:ext cx="10873208" cy="49685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CPU time</a:t>
            </a:r>
            <a:r>
              <a:rPr lang="en-US" sz="2800" b="1" dirty="0"/>
              <a:t>	</a:t>
            </a:r>
          </a:p>
          <a:p>
            <a:pPr marL="0" indent="0">
              <a:buNone/>
            </a:pPr>
            <a:r>
              <a:rPr lang="en-US" sz="2800" dirty="0"/>
              <a:t>=  Seconds = Instructions  x  Cycles  x  Seconds</a:t>
            </a:r>
          </a:p>
          <a:p>
            <a:pPr marL="0" indent="0">
              <a:buNone/>
            </a:pPr>
            <a:r>
              <a:rPr lang="en-US" sz="2800" dirty="0"/>
              <a:t>	Program	    Program       Instruction     Cycle</a:t>
            </a:r>
          </a:p>
          <a:p>
            <a:pPr marL="0" indent="0">
              <a:buNone/>
            </a:pPr>
            <a:endParaRPr lang="en-US" sz="2800" b="1" dirty="0"/>
          </a:p>
          <a:p>
            <a:pPr marL="0" indent="0">
              <a:buNone/>
            </a:pPr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CPI</a:t>
            </a:r>
          </a:p>
          <a:p>
            <a:pPr marL="0" indent="0">
              <a:buNone/>
            </a:pPr>
            <a:r>
              <a:rPr lang="en-US" sz="2800" b="1" dirty="0"/>
              <a:t>= </a:t>
            </a:r>
            <a:r>
              <a:rPr lang="en-US" sz="2800" dirty="0"/>
              <a:t>CPU Clock Cycles for program / Instruction Count</a:t>
            </a:r>
          </a:p>
          <a:p>
            <a:pPr marL="0" indent="0">
              <a:buNone/>
            </a:pPr>
            <a:r>
              <a:rPr lang="en-US" sz="2800" dirty="0"/>
              <a:t>= (CPU Time * Clock Rate)        /  Instruction Count</a:t>
            </a:r>
          </a:p>
          <a:p>
            <a:pPr marL="0" indent="0">
              <a:buNone/>
            </a:pPr>
            <a:endParaRPr lang="en-US" sz="24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26</a:t>
            </a:fld>
            <a:endParaRPr lang="en-GB" altLang="en-U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2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Metrics of Performance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524000" y="2780928"/>
            <a:ext cx="8316416" cy="144016"/>
            <a:chOff x="1115616" y="2420888"/>
            <a:chExt cx="7239863" cy="0"/>
          </a:xfrm>
        </p:grpSpPr>
        <p:sp>
          <p:nvSpPr>
            <p:cNvPr id="7" name="Line 2"/>
            <p:cNvSpPr>
              <a:spLocks noChangeShapeType="1"/>
            </p:cNvSpPr>
            <p:nvPr/>
          </p:nvSpPr>
          <p:spPr bwMode="auto">
            <a:xfrm>
              <a:off x="1115616" y="2420888"/>
              <a:ext cx="14401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Line 2"/>
            <p:cNvSpPr>
              <a:spLocks noChangeShapeType="1"/>
            </p:cNvSpPr>
            <p:nvPr/>
          </p:nvSpPr>
          <p:spPr bwMode="auto">
            <a:xfrm>
              <a:off x="2987824" y="2420888"/>
              <a:ext cx="14401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Line 2"/>
            <p:cNvSpPr>
              <a:spLocks noChangeShapeType="1"/>
            </p:cNvSpPr>
            <p:nvPr/>
          </p:nvSpPr>
          <p:spPr bwMode="auto">
            <a:xfrm>
              <a:off x="5244852" y="2420888"/>
              <a:ext cx="14401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Line 2"/>
            <p:cNvSpPr>
              <a:spLocks noChangeShapeType="1"/>
            </p:cNvSpPr>
            <p:nvPr/>
          </p:nvSpPr>
          <p:spPr bwMode="auto">
            <a:xfrm>
              <a:off x="6915319" y="2420888"/>
              <a:ext cx="14401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47068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983432" y="1529408"/>
            <a:ext cx="10225136" cy="5328592"/>
          </a:xfrm>
        </p:spPr>
        <p:txBody>
          <a:bodyPr>
            <a:normAutofit/>
          </a:bodyPr>
          <a:lstStyle/>
          <a:p>
            <a:r>
              <a:rPr lang="en-US" sz="2800" b="1" dirty="0"/>
              <a:t>Instruction Frequency</a:t>
            </a:r>
          </a:p>
          <a:p>
            <a:r>
              <a:rPr lang="en-US" sz="2800" b="1" dirty="0"/>
              <a:t>Average Cycles per Instruction</a:t>
            </a:r>
            <a:r>
              <a:rPr lang="en-US" sz="2800" dirty="0"/>
              <a:t> 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Arithmetic mean time</a:t>
            </a:r>
            <a:endParaRPr lang="en-US" sz="2800" dirty="0"/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Weighted arithmetic mean time: </a:t>
            </a:r>
            <a:endParaRPr lang="en-US" sz="2800" dirty="0"/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Geometric mean time: </a:t>
            </a:r>
          </a:p>
          <a:p>
            <a:r>
              <a:rPr lang="en-US" sz="2800" b="1" dirty="0"/>
              <a:t>MIPS</a:t>
            </a:r>
            <a:r>
              <a:rPr lang="en-US" sz="2800" dirty="0"/>
              <a:t> </a:t>
            </a:r>
          </a:p>
          <a:p>
            <a:r>
              <a:rPr lang="en-US" sz="2800" b="1" dirty="0"/>
              <a:t>Relative MIPS</a:t>
            </a:r>
            <a:r>
              <a:rPr lang="en-US" sz="2800" dirty="0"/>
              <a:t> </a:t>
            </a:r>
          </a:p>
          <a:p>
            <a:r>
              <a:rPr lang="en-US" sz="2800" b="1" dirty="0"/>
              <a:t>MFLOPS</a:t>
            </a:r>
            <a:endParaRPr lang="en-US" sz="2800" dirty="0"/>
          </a:p>
          <a:p>
            <a:endParaRPr lang="en-US" sz="2800" dirty="0"/>
          </a:p>
          <a:p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27</a:t>
            </a:fld>
            <a:endParaRPr lang="en-GB" altLang="en-U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2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Metrics of Performance</a:t>
            </a:r>
          </a:p>
        </p:txBody>
      </p:sp>
    </p:spTree>
    <p:extLst>
      <p:ext uri="{BB962C8B-B14F-4D97-AF65-F5344CB8AC3E}">
        <p14:creationId xmlns:p14="http://schemas.microsoft.com/office/powerpoint/2010/main" val="2078903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551384" y="1268761"/>
            <a:ext cx="10297144" cy="4968551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Benchmarks</a:t>
            </a:r>
            <a:r>
              <a:rPr lang="en-US" sz="28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: </a:t>
            </a:r>
            <a:r>
              <a:rPr lang="en-US" sz="2800" dirty="0"/>
              <a:t>the programs specifically chosen to measure the performance. </a:t>
            </a:r>
          </a:p>
          <a:p>
            <a:endParaRPr lang="en-US" sz="2800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28</a:t>
            </a:fld>
            <a:endParaRPr lang="en-GB" altLang="en-U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2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Performance Measuring Tools</a:t>
            </a:r>
          </a:p>
        </p:txBody>
      </p:sp>
    </p:spTree>
    <p:extLst>
      <p:ext uri="{BB962C8B-B14F-4D97-AF65-F5344CB8AC3E}">
        <p14:creationId xmlns:p14="http://schemas.microsoft.com/office/powerpoint/2010/main" val="3911687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407368" y="1196752"/>
            <a:ext cx="11521280" cy="5544616"/>
          </a:xfrm>
        </p:spPr>
        <p:txBody>
          <a:bodyPr>
            <a:normAutofit fontScale="92500" lnSpcReduction="10000"/>
          </a:bodyPr>
          <a:lstStyle/>
          <a:p>
            <a:r>
              <a:rPr lang="en-US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 Applications </a:t>
            </a:r>
          </a:p>
          <a:p>
            <a:pPr lvl="1"/>
            <a:r>
              <a:rPr lang="en-US" sz="2200" dirty="0"/>
              <a:t>scientific programs such as Mat Lab </a:t>
            </a:r>
          </a:p>
          <a:p>
            <a:pPr lvl="1"/>
            <a:r>
              <a:rPr lang="en-US" sz="2200" dirty="0"/>
              <a:t>C language compiler </a:t>
            </a:r>
          </a:p>
          <a:p>
            <a:pPr lvl="1"/>
            <a:r>
              <a:rPr lang="en-US" sz="2200" dirty="0"/>
              <a:t>Photoshop</a:t>
            </a:r>
            <a:endParaRPr lang="en-US" sz="2400" b="1" i="1" dirty="0"/>
          </a:p>
          <a:p>
            <a:r>
              <a:rPr lang="en-US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Modified Applications </a:t>
            </a:r>
          </a:p>
          <a:p>
            <a:pPr lvl="1"/>
            <a:r>
              <a:rPr lang="en-US" sz="2200" dirty="0"/>
              <a:t>certain blocks modified to focus desired aspects of application, e.g., I/O may be restructured </a:t>
            </a:r>
            <a:endParaRPr lang="en-US" sz="2400" b="1" i="1" dirty="0"/>
          </a:p>
          <a:p>
            <a:r>
              <a:rPr lang="en-US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Kernels </a:t>
            </a:r>
          </a:p>
          <a:p>
            <a:pPr lvl="1"/>
            <a:r>
              <a:rPr lang="en-US" sz="2200" dirty="0"/>
              <a:t>small key pieces extracted from the real program</a:t>
            </a:r>
            <a:endParaRPr lang="en-US" sz="2200" b="1" i="1" dirty="0"/>
          </a:p>
          <a:p>
            <a:r>
              <a:rPr lang="en-US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Toy benchmarks </a:t>
            </a:r>
          </a:p>
          <a:p>
            <a:pPr lvl="1"/>
            <a:r>
              <a:rPr lang="en-US" sz="2200" dirty="0"/>
              <a:t>small codes, 10 to 100 lines, </a:t>
            </a:r>
            <a:endParaRPr lang="en-US" sz="2400" b="1" i="1" dirty="0"/>
          </a:p>
          <a:p>
            <a:r>
              <a:rPr lang="en-US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Synthetic benchmarks </a:t>
            </a:r>
          </a:p>
          <a:p>
            <a:pPr lvl="1"/>
            <a:r>
              <a:rPr lang="en-US" sz="2200" dirty="0"/>
              <a:t>small section of program created artificially to match the average frequency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29</a:t>
            </a:fld>
            <a:endParaRPr lang="en-GB" altLang="en-U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2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Performance Measuring Tools</a:t>
            </a:r>
          </a:p>
        </p:txBody>
      </p:sp>
    </p:spTree>
    <p:extLst>
      <p:ext uri="{BB962C8B-B14F-4D97-AF65-F5344CB8AC3E}">
        <p14:creationId xmlns:p14="http://schemas.microsoft.com/office/powerpoint/2010/main" val="534111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2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</a:rPr>
              <a:t>BOOKS</a:t>
            </a:r>
          </a:p>
        </p:txBody>
      </p:sp>
      <p:sp>
        <p:nvSpPr>
          <p:cNvPr id="27" name="Rectangle 3"/>
          <p:cNvSpPr>
            <a:spLocks noGrp="1" noChangeArrowheads="1"/>
          </p:cNvSpPr>
          <p:nvPr>
            <p:ph idx="1"/>
          </p:nvPr>
        </p:nvSpPr>
        <p:spPr>
          <a:xfrm>
            <a:off x="767408" y="1268761"/>
            <a:ext cx="10945216" cy="4968551"/>
          </a:xfrm>
        </p:spPr>
        <p:txBody>
          <a:bodyPr>
            <a:normAutofit/>
          </a:bodyPr>
          <a:lstStyle/>
          <a:p>
            <a:r>
              <a:rPr lang="en-US" sz="2800" dirty="0"/>
              <a:t>“Computer Architecture: A Qualitative Approach”, 4</a:t>
            </a:r>
            <a:r>
              <a:rPr lang="en-US" sz="2800" baseline="30000" dirty="0"/>
              <a:t>TH</a:t>
            </a:r>
            <a:r>
              <a:rPr lang="en-US" sz="2800" dirty="0"/>
              <a:t> </a:t>
            </a:r>
            <a:r>
              <a:rPr lang="en-US" sz="2800" dirty="0" err="1"/>
              <a:t>ed</a:t>
            </a:r>
            <a:r>
              <a:rPr lang="en-US" sz="2800" dirty="0"/>
              <a:t>” </a:t>
            </a:r>
            <a:r>
              <a:rPr lang="en-US" sz="2800" i="1" dirty="0"/>
              <a:t>by </a:t>
            </a:r>
            <a:r>
              <a:rPr lang="en-US" sz="2800" i="1" dirty="0" err="1"/>
              <a:t>Hennesy</a:t>
            </a:r>
            <a:r>
              <a:rPr lang="en-US" sz="2800" i="1" dirty="0"/>
              <a:t> &amp; Patterson, Morgan Kaufmann, </a:t>
            </a:r>
          </a:p>
          <a:p>
            <a:endParaRPr lang="en-US" sz="2800" i="1" dirty="0"/>
          </a:p>
          <a:p>
            <a:r>
              <a:rPr lang="en-US" sz="2800" dirty="0"/>
              <a:t>Computer Organization and Architecture: Designing for Performance, William Stallings, Prentice Hall.</a:t>
            </a:r>
          </a:p>
          <a:p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4249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191344" y="1268761"/>
            <a:ext cx="11737304" cy="4968551"/>
          </a:xfrm>
        </p:spPr>
        <p:txBody>
          <a:bodyPr>
            <a:normAutofit fontScale="92500" lnSpcReduction="20000"/>
          </a:bodyPr>
          <a:lstStyle/>
          <a:p>
            <a:r>
              <a:rPr lang="en-US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1980s, System Performance and Evaluation Cooperation – SPEC was founded </a:t>
            </a:r>
          </a:p>
          <a:p>
            <a:endParaRPr lang="en-US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1989: </a:t>
            </a:r>
            <a:r>
              <a:rPr lang="en-US" sz="2400" b="1" dirty="0" err="1">
                <a:solidFill>
                  <a:srgbClr val="FFFF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SPECmarks</a:t>
            </a:r>
            <a:endParaRPr lang="en-US" sz="2400" b="1" dirty="0">
              <a:solidFill>
                <a:srgbClr val="FFFF00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457200" lvl="1" indent="0">
              <a:buNone/>
            </a:pPr>
            <a:r>
              <a:rPr lang="en-US" sz="22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10 programs yielding a single number</a:t>
            </a:r>
          </a:p>
          <a:p>
            <a:endParaRPr lang="en-US" sz="2400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1992: </a:t>
            </a:r>
            <a:r>
              <a:rPr lang="en-US" sz="2400" b="1" dirty="0">
                <a:solidFill>
                  <a:srgbClr val="FFFF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SPECInt92</a:t>
            </a:r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(6 integer programs) and </a:t>
            </a:r>
          </a:p>
          <a:p>
            <a:pPr marL="457200" lvl="1" indent="0">
              <a:buNone/>
            </a:pPr>
            <a:r>
              <a:rPr lang="en-US" sz="22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	</a:t>
            </a:r>
            <a:r>
              <a:rPr lang="en-US" sz="2400" b="1" dirty="0">
                <a:solidFill>
                  <a:srgbClr val="FFFF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SPECfp92</a:t>
            </a:r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22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(14 floating point programs)</a:t>
            </a:r>
          </a:p>
          <a:p>
            <a:endParaRPr lang="en-US" sz="2400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1995:  </a:t>
            </a:r>
            <a:r>
              <a:rPr lang="en-US" sz="2400" b="1" dirty="0">
                <a:solidFill>
                  <a:srgbClr val="FFFF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SPECint95</a:t>
            </a:r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(8 integer programs) and </a:t>
            </a:r>
          </a:p>
          <a:p>
            <a:pPr marL="0" indent="0">
              <a:buNone/>
            </a:pPr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		</a:t>
            </a:r>
            <a:r>
              <a:rPr lang="en-US" sz="2400" b="1" dirty="0">
                <a:solidFill>
                  <a:srgbClr val="FFFF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SPECfp95</a:t>
            </a:r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(10 floating point) </a:t>
            </a:r>
          </a:p>
          <a:p>
            <a:pPr marL="0" indent="0">
              <a:buNone/>
            </a:pPr>
            <a:r>
              <a:rPr lang="en-US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	“benchmarks useful for 3 years”</a:t>
            </a:r>
          </a:p>
          <a:p>
            <a:endParaRPr lang="en-US" sz="2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30</a:t>
            </a:fld>
            <a:endParaRPr lang="en-GB" altLang="en-U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2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</a:rPr>
              <a:t>Performance Measuring Tools</a:t>
            </a:r>
          </a:p>
        </p:txBody>
      </p:sp>
    </p:spTree>
    <p:extLst>
      <p:ext uri="{BB962C8B-B14F-4D97-AF65-F5344CB8AC3E}">
        <p14:creationId xmlns:p14="http://schemas.microsoft.com/office/powerpoint/2010/main" val="324999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695400" y="1268761"/>
            <a:ext cx="11161240" cy="4968551"/>
          </a:xfrm>
        </p:spPr>
        <p:txBody>
          <a:bodyPr>
            <a:normAutofit/>
          </a:bodyPr>
          <a:lstStyle/>
          <a:p>
            <a:r>
              <a:rPr lang="en-US" sz="2800" dirty="0"/>
              <a:t>The systems are implemented using the latest technology to obtain cost effective, high performance solution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31</a:t>
            </a:fld>
            <a:endParaRPr lang="en-GB" altLang="en-U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2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</a:t>
            </a:r>
          </a:p>
        </p:txBody>
      </p:sp>
    </p:spTree>
    <p:extLst>
      <p:ext uri="{BB962C8B-B14F-4D97-AF65-F5344CB8AC3E}">
        <p14:creationId xmlns:p14="http://schemas.microsoft.com/office/powerpoint/2010/main" val="1371327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551384" y="1268761"/>
            <a:ext cx="11161240" cy="4968551"/>
          </a:xfrm>
        </p:spPr>
        <p:txBody>
          <a:bodyPr>
            <a:normAutofit/>
          </a:bodyPr>
          <a:lstStyle/>
          <a:p>
            <a:r>
              <a:rPr lang="en-US" sz="2800" dirty="0"/>
              <a:t>The </a:t>
            </a:r>
            <a:r>
              <a:rPr lang="en-US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</a:t>
            </a: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/>
              <a:t>is the total amount spends to produce a 	product</a:t>
            </a:r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 The</a:t>
            </a:r>
            <a:r>
              <a:rPr lang="en-US" sz="2800" b="1" i="1" dirty="0"/>
              <a:t> </a:t>
            </a:r>
            <a:r>
              <a:rPr lang="en-US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price</a:t>
            </a: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/>
              <a:t>is the amount for which a finished good is 	sold.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32</a:t>
            </a:fld>
            <a:endParaRPr lang="en-GB" altLang="en-U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2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</a:t>
            </a:r>
          </a:p>
        </p:txBody>
      </p:sp>
    </p:spTree>
    <p:extLst>
      <p:ext uri="{BB962C8B-B14F-4D97-AF65-F5344CB8AC3E}">
        <p14:creationId xmlns:p14="http://schemas.microsoft.com/office/powerpoint/2010/main" val="3812456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335360" y="1268761"/>
            <a:ext cx="11665296" cy="54005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Total amount spent to 	produce a component</a:t>
            </a:r>
          </a:p>
          <a:p>
            <a:pPr marL="0" indent="0">
              <a:buNone/>
            </a:pPr>
            <a:endParaRPr lang="en-US" sz="28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Component Cost: </a:t>
            </a:r>
            <a:r>
              <a:rPr lang="en-US" sz="2800" dirty="0"/>
              <a:t>Cost at which the components are available to the designer.40% to 50% of the list price </a:t>
            </a:r>
          </a:p>
          <a:p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Recurring costs:</a:t>
            </a:r>
            <a:r>
              <a:rPr lang="en-US" sz="2800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2800" dirty="0"/>
              <a:t>Labor, purchasing scrap, warranty – 4% - 16 %  of list price</a:t>
            </a:r>
          </a:p>
          <a:p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Gross margin 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– </a:t>
            </a:r>
            <a:r>
              <a:rPr lang="en-US" sz="28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Non-recurring cost</a:t>
            </a:r>
            <a:r>
              <a:rPr lang="en-US" sz="2800" dirty="0"/>
              <a:t>: R&amp;D, 	marketing, sales, equipment, rental, 	maintenance, financing cost, profits,  taxes</a:t>
            </a:r>
          </a:p>
          <a:p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Average Discount:  </a:t>
            </a:r>
            <a:r>
              <a:rPr lang="en-US" sz="28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as volume discounts and/or retailer markup 15% to 35%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33</a:t>
            </a:fld>
            <a:endParaRPr lang="en-GB" altLang="en-U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2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Manufacturing Costs</a:t>
            </a:r>
          </a:p>
        </p:txBody>
      </p:sp>
    </p:spTree>
    <p:extLst>
      <p:ext uri="{BB962C8B-B14F-4D97-AF65-F5344CB8AC3E}">
        <p14:creationId xmlns:p14="http://schemas.microsoft.com/office/powerpoint/2010/main" val="4159364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479376" y="1268761"/>
            <a:ext cx="11449272" cy="5328591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Yield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: </a:t>
            </a:r>
            <a:r>
              <a:rPr lang="en-US" sz="2800" dirty="0"/>
              <a:t>Percentage of manufactured components surviving testing</a:t>
            </a:r>
          </a:p>
          <a:p>
            <a:endParaRPr lang="en-US" sz="2800" dirty="0"/>
          </a:p>
          <a:p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Volume</a:t>
            </a:r>
            <a:r>
              <a:rPr lang="en-US" sz="2800" b="1" dirty="0"/>
              <a:t>: </a:t>
            </a:r>
            <a:r>
              <a:rPr lang="en-US" sz="2800" dirty="0"/>
              <a:t>increases manufacturing hence decreases the list price and improves the  purchasing efficiency	</a:t>
            </a:r>
          </a:p>
          <a:p>
            <a:endParaRPr lang="en-US" sz="2800" b="1" dirty="0"/>
          </a:p>
          <a:p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Feature Size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:</a:t>
            </a:r>
            <a:r>
              <a:rPr lang="en-US" sz="28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	</a:t>
            </a:r>
            <a:r>
              <a:rPr lang="en-US" sz="2800" dirty="0"/>
              <a:t>the minimum size of a transistor or wire in either x or y direction </a:t>
            </a:r>
            <a:r>
              <a:rPr lang="en-US" sz="2800" dirty="0" smtClean="0"/>
              <a:t>10 </a:t>
            </a:r>
            <a:r>
              <a:rPr lang="en-US" sz="2800" dirty="0"/>
              <a:t>microns in 1971 and 0.18 in </a:t>
            </a:r>
            <a:r>
              <a:rPr lang="en-US" sz="2800" dirty="0" smtClean="0"/>
              <a:t>2001, 7 nm in 2018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34</a:t>
            </a:fld>
            <a:endParaRPr lang="en-GB" altLang="en-U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2"/>
            <a:ext cx="9144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Cost-effective Integrated Circuits</a:t>
            </a:r>
            <a:b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altLang="en-US" sz="3200" b="1" u="sng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046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767408" y="1268761"/>
            <a:ext cx="9289032" cy="4968551"/>
          </a:xfrm>
        </p:spPr>
        <p:txBody>
          <a:bodyPr>
            <a:normAutofit/>
          </a:bodyPr>
          <a:lstStyle/>
          <a:p>
            <a:r>
              <a:rPr lang="en-US" sz="32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3200" dirty="0"/>
              <a:t>Wafer Growth And Testing </a:t>
            </a:r>
          </a:p>
          <a:p>
            <a:r>
              <a:rPr lang="en-US" sz="3200" dirty="0"/>
              <a:t> Wafer Chopping It Into Dies</a:t>
            </a:r>
          </a:p>
          <a:p>
            <a:r>
              <a:rPr lang="en-US" sz="3200" dirty="0"/>
              <a:t> Packaging The Dies To Chips </a:t>
            </a:r>
          </a:p>
          <a:p>
            <a:r>
              <a:rPr lang="en-US" sz="3200" dirty="0"/>
              <a:t> Testing A Chip.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35</a:t>
            </a:fld>
            <a:endParaRPr lang="en-GB" altLang="en-U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2"/>
            <a:ext cx="9144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Manufacturing Stages of IC </a:t>
            </a:r>
            <a:b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altLang="en-US" sz="3200" b="1" u="sng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1983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 err="1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Waffer</a:t>
            </a:r>
            <a:endParaRPr lang="en-US" altLang="en-US" sz="3200" b="1" u="sng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3" name="Picture 5" descr="http://xpress-test.com/wp-content/uploads/2012/10/wafer-prob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317" y="1772816"/>
            <a:ext cx="5281365" cy="350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36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66637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2"/>
            <a:ext cx="9144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 of IC </a:t>
            </a:r>
            <a:b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altLang="en-US" sz="3200" b="1" u="sng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File:Diops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128" y="1553890"/>
            <a:ext cx="4320480" cy="4115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84" y="2243631"/>
            <a:ext cx="6318249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37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23851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407368" y="1268761"/>
            <a:ext cx="11449272" cy="5184575"/>
          </a:xfrm>
        </p:spPr>
        <p:txBody>
          <a:bodyPr>
            <a:normAutofit/>
          </a:bodyPr>
          <a:lstStyle/>
          <a:p>
            <a:r>
              <a:rPr lang="en-US" sz="28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The cost of a die is determined from cost of a wafer; the number of dies fit on a wafer and the percentage of dies that work (yield of the die).</a:t>
            </a:r>
          </a:p>
          <a:p>
            <a:pPr marL="0" indent="0">
              <a:buNone/>
            </a:pPr>
            <a:endParaRPr lang="en-US" sz="2800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0" indent="0">
              <a:buNone/>
            </a:pPr>
            <a:r>
              <a:rPr lang="en-US" sz="2800" b="1" dirty="0">
                <a:solidFill>
                  <a:srgbClr val="FFFF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Cost of die </a:t>
            </a:r>
            <a:r>
              <a:rPr lang="en-US" sz="28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= 			</a:t>
            </a:r>
            <a:r>
              <a:rPr lang="en-US" sz="28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	Cost </a:t>
            </a:r>
            <a:r>
              <a:rPr lang="en-US" sz="28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of wafer </a:t>
            </a:r>
          </a:p>
          <a:p>
            <a:pPr marL="0" indent="0">
              <a:buNone/>
            </a:pPr>
            <a:r>
              <a:rPr lang="en-US" sz="28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			</a:t>
            </a:r>
            <a:r>
              <a:rPr lang="en-US" sz="28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		</a:t>
            </a:r>
            <a:r>
              <a:rPr lang="en-US" sz="28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dies per wafer x die yield</a:t>
            </a:r>
          </a:p>
          <a:p>
            <a:endParaRPr lang="en-US" sz="2800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38</a:t>
            </a:fld>
            <a:endParaRPr lang="en-GB" altLang="en-U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Cost of a Die</a:t>
            </a:r>
          </a:p>
        </p:txBody>
      </p:sp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4223792" y="4581128"/>
            <a:ext cx="421552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62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767408" y="1268761"/>
            <a:ext cx="11017224" cy="4968551"/>
          </a:xfrm>
        </p:spPr>
        <p:txBody>
          <a:bodyPr>
            <a:normAutofit/>
          </a:bodyPr>
          <a:lstStyle/>
          <a:p>
            <a:r>
              <a:rPr lang="en-US" sz="2800" dirty="0"/>
              <a:t>Dividing</a:t>
            </a:r>
            <a:r>
              <a:rPr lang="en-US" sz="28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the wafer area (minus the waist wafer area near the round periphery) by the die area</a:t>
            </a:r>
          </a:p>
          <a:p>
            <a:endParaRPr lang="en-US" sz="2800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0" indent="0">
              <a:buNone/>
            </a:pPr>
            <a:r>
              <a:rPr lang="de-DE" sz="2800" b="1" dirty="0">
                <a:solidFill>
                  <a:srgbClr val="FFFF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Dies per wafer </a:t>
            </a:r>
            <a:r>
              <a:rPr lang="de-DE" sz="28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=</a:t>
            </a:r>
          </a:p>
          <a:p>
            <a:pPr marL="0" indent="0">
              <a:buNone/>
            </a:pPr>
            <a:r>
              <a:rPr lang="de-DE" sz="28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 	π (wafer diameter/2)</a:t>
            </a:r>
            <a:r>
              <a:rPr lang="de-DE" sz="2800" baseline="300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r>
              <a:rPr lang="de-DE" sz="28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-	 π (wafer diameter) </a:t>
            </a:r>
          </a:p>
          <a:p>
            <a:pPr marL="0" indent="0">
              <a:buNone/>
            </a:pPr>
            <a:r>
              <a:rPr lang="de-DE" sz="28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			die area 		  			√ 2 x die area</a:t>
            </a:r>
          </a:p>
          <a:p>
            <a:endParaRPr lang="en-US" sz="2800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39</a:t>
            </a:fld>
            <a:endParaRPr lang="en-GB" altLang="en-U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Dies Per Wafer </a:t>
            </a:r>
          </a:p>
        </p:txBody>
      </p:sp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1919536" y="4581128"/>
            <a:ext cx="388843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2"/>
          <p:cNvSpPr>
            <a:spLocks noChangeShapeType="1"/>
          </p:cNvSpPr>
          <p:nvPr/>
        </p:nvSpPr>
        <p:spPr bwMode="auto">
          <a:xfrm>
            <a:off x="6384032" y="4581128"/>
            <a:ext cx="381642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6600056" y="4653136"/>
            <a:ext cx="2055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293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479376" y="1268761"/>
            <a:ext cx="11305256" cy="5328592"/>
          </a:xfrm>
        </p:spPr>
        <p:txBody>
          <a:bodyPr>
            <a:normAutofit/>
          </a:bodyPr>
          <a:lstStyle/>
          <a:p>
            <a:r>
              <a:rPr lang="en-US" sz="2800" dirty="0"/>
              <a:t>Digital Logic Design, </a:t>
            </a:r>
          </a:p>
          <a:p>
            <a:r>
              <a:rPr lang="en-US" sz="2800" dirty="0"/>
              <a:t>Computer Organization And Design, </a:t>
            </a:r>
          </a:p>
          <a:p>
            <a:r>
              <a:rPr lang="en-US" sz="2800" dirty="0"/>
              <a:t>Programming Model Of Microprocessor; </a:t>
            </a:r>
          </a:p>
          <a:p>
            <a:r>
              <a:rPr lang="en-US" sz="2800" dirty="0"/>
              <a:t>Memory And </a:t>
            </a:r>
            <a:r>
              <a:rPr lang="en-US" sz="2800" dirty="0" err="1"/>
              <a:t>Input/Output</a:t>
            </a:r>
            <a:r>
              <a:rPr lang="en-US" sz="2800" dirty="0"/>
              <a:t> Interfacing With The Microprocessor </a:t>
            </a:r>
          </a:p>
          <a:p>
            <a:r>
              <a:rPr lang="en-US" sz="2800" dirty="0"/>
              <a:t>Fundamentals Of Computer Architecture    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4</a:t>
            </a:fld>
            <a:endParaRPr lang="en-GB" altLang="en-U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60004" y="404664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</a:rPr>
              <a:t>Pre-Requisite</a:t>
            </a:r>
          </a:p>
        </p:txBody>
      </p:sp>
    </p:spTree>
    <p:extLst>
      <p:ext uri="{BB962C8B-B14F-4D97-AF65-F5344CB8AC3E}">
        <p14:creationId xmlns:p14="http://schemas.microsoft.com/office/powerpoint/2010/main" val="109069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479376" y="1268761"/>
            <a:ext cx="11161240" cy="49685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</a:t>
            </a:r>
            <a:r>
              <a:rPr lang="en-US" sz="2800" b="1" dirty="0"/>
              <a:t>: </a:t>
            </a:r>
          </a:p>
          <a:p>
            <a:pPr marL="0" indent="0">
              <a:buNone/>
            </a:pPr>
            <a:r>
              <a:rPr lang="en-US" sz="2800" b="1" dirty="0"/>
              <a:t>For die of 0.7 Cm on a side, find the number of dies per wafer of 30 cm diameter</a:t>
            </a:r>
          </a:p>
          <a:p>
            <a:pPr marL="0" indent="0">
              <a:buNone/>
            </a:pPr>
            <a:endParaRPr lang="en-US" sz="2800" b="1" dirty="0"/>
          </a:p>
          <a:p>
            <a:pPr marL="0" indent="0">
              <a:buNone/>
            </a:pPr>
            <a:r>
              <a:rPr lang="en-US" sz="2800" b="1" dirty="0"/>
              <a:t>Answer:</a:t>
            </a:r>
          </a:p>
          <a:p>
            <a:pPr marL="0" indent="0">
              <a:buNone/>
            </a:pPr>
            <a:endParaRPr lang="en-US" sz="2800" b="1" dirty="0"/>
          </a:p>
          <a:p>
            <a:pPr marL="0" indent="0">
              <a:buNone/>
            </a:pPr>
            <a:r>
              <a:rPr lang="en-US" sz="2800" i="1" dirty="0"/>
              <a:t>	</a:t>
            </a:r>
            <a:r>
              <a:rPr lang="en-US" sz="2400" b="1" dirty="0"/>
              <a:t>= π (30/2)2 / 0.49 - π (30) / √ (2 x 0.49)</a:t>
            </a:r>
          </a:p>
          <a:p>
            <a:pPr marL="0" indent="0">
              <a:buNone/>
            </a:pPr>
            <a:r>
              <a:rPr lang="en-US" sz="2400" b="1" dirty="0"/>
              <a:t> </a:t>
            </a:r>
          </a:p>
          <a:p>
            <a:pPr marL="0" indent="0">
              <a:buNone/>
            </a:pPr>
            <a:r>
              <a:rPr lang="en-US" sz="2400" b="1" dirty="0"/>
              <a:t>	= 1347 dies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40</a:t>
            </a:fld>
            <a:endParaRPr lang="en-GB" altLang="en-U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Dies Per Wafer </a:t>
            </a:r>
          </a:p>
        </p:txBody>
      </p:sp>
      <p:sp>
        <p:nvSpPr>
          <p:cNvPr id="5" name="Line 2"/>
          <p:cNvSpPr>
            <a:spLocks noChangeShapeType="1"/>
          </p:cNvSpPr>
          <p:nvPr/>
        </p:nvSpPr>
        <p:spPr bwMode="auto">
          <a:xfrm>
            <a:off x="6456040" y="4797152"/>
            <a:ext cx="2055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54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263352" y="1268761"/>
            <a:ext cx="11809312" cy="4968551"/>
          </a:xfrm>
        </p:spPr>
        <p:txBody>
          <a:bodyPr>
            <a:normAutofit/>
          </a:bodyPr>
          <a:lstStyle/>
          <a:p>
            <a:r>
              <a:rPr lang="en-US" sz="2800" b="1" dirty="0"/>
              <a:t> </a:t>
            </a:r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 of IC</a:t>
            </a: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800" dirty="0"/>
              <a:t>= </a:t>
            </a:r>
          </a:p>
          <a:p>
            <a:endParaRPr lang="en-US" sz="2800" dirty="0"/>
          </a:p>
          <a:p>
            <a:pPr marL="0" indent="0" algn="ctr">
              <a:buNone/>
            </a:pPr>
            <a:r>
              <a:rPr lang="en-US" sz="2800" dirty="0"/>
              <a:t>die cost + die testing cost + packaging cost + final testing cost </a:t>
            </a:r>
          </a:p>
          <a:p>
            <a:pPr marL="0" indent="0" algn="ctr">
              <a:buNone/>
            </a:pPr>
            <a:r>
              <a:rPr lang="en-US" sz="2800" dirty="0"/>
              <a:t>final test yield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41</a:t>
            </a:fld>
            <a:endParaRPr lang="en-GB" altLang="en-U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Integrated Circuits Cost</a:t>
            </a:r>
          </a:p>
        </p:txBody>
      </p:sp>
      <p:sp>
        <p:nvSpPr>
          <p:cNvPr id="2" name="Line 2"/>
          <p:cNvSpPr>
            <a:spLocks noChangeShapeType="1"/>
          </p:cNvSpPr>
          <p:nvPr/>
        </p:nvSpPr>
        <p:spPr bwMode="auto">
          <a:xfrm flipV="1">
            <a:off x="658888" y="4365104"/>
            <a:ext cx="1112574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11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407368" y="1268761"/>
            <a:ext cx="11449272" cy="496855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 yield</a:t>
            </a: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/>
              <a:t>= </a:t>
            </a:r>
          </a:p>
          <a:p>
            <a:pPr marL="0" indent="0">
              <a:buNone/>
            </a:pPr>
            <a:endParaRPr lang="en-US" sz="2800" dirty="0"/>
          </a:p>
          <a:p>
            <a:pPr marL="0" indent="0" algn="ctr">
              <a:buNone/>
            </a:pPr>
            <a:r>
              <a:rPr lang="en-US" sz="2800" dirty="0"/>
              <a:t>wafer yield x (1 + defects per unit area x die area)</a:t>
            </a:r>
            <a:r>
              <a:rPr lang="en-US" sz="2800" baseline="30000" dirty="0"/>
              <a:t> –α</a:t>
            </a:r>
          </a:p>
          <a:p>
            <a:pPr marL="0" indent="0" algn="ctr">
              <a:buNone/>
            </a:pPr>
            <a:r>
              <a:rPr lang="en-US" sz="3200" dirty="0"/>
              <a:t>α</a:t>
            </a:r>
          </a:p>
          <a:p>
            <a:pPr marL="0" indent="0" algn="ctr">
              <a:buNone/>
            </a:pPr>
            <a:endParaRPr lang="en-US" sz="2800" dirty="0"/>
          </a:p>
          <a:p>
            <a:r>
              <a:rPr lang="en-US" sz="2800" dirty="0"/>
              <a:t>α for CMOS is 4.0 </a:t>
            </a:r>
          </a:p>
          <a:p>
            <a:pPr marL="0" indent="0" algn="ctr">
              <a:buNone/>
            </a:pP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42</a:t>
            </a:fld>
            <a:endParaRPr lang="en-GB" altLang="en-U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</a:rPr>
              <a:t>Die Yield </a:t>
            </a:r>
          </a:p>
        </p:txBody>
      </p:sp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1271464" y="3789040"/>
            <a:ext cx="964907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274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911424" y="1268761"/>
            <a:ext cx="11017224" cy="49685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 </a:t>
            </a:r>
          </a:p>
          <a:p>
            <a:pPr marL="0" indent="0">
              <a:buNone/>
            </a:pPr>
            <a:r>
              <a:rPr lang="en-US" sz="2800" b="1" dirty="0"/>
              <a:t>The yield of a die, 0.7cm on a side, with defect density of 0.6/cm2 </a:t>
            </a:r>
          </a:p>
          <a:p>
            <a:pPr marL="0" indent="0">
              <a:buNone/>
            </a:pPr>
            <a:endParaRPr lang="en-US" sz="2800" b="1" dirty="0"/>
          </a:p>
          <a:p>
            <a:pPr marL="0" indent="0">
              <a:buNone/>
            </a:pPr>
            <a:r>
              <a:rPr lang="en-US" sz="2800" b="1" dirty="0"/>
              <a:t>		= (1+[0.6x0.47]/4.0) </a:t>
            </a:r>
            <a:r>
              <a:rPr lang="en-US" sz="2800" b="1" baseline="30000" dirty="0"/>
              <a:t>-4 </a:t>
            </a:r>
            <a:r>
              <a:rPr lang="en-US" sz="2800" b="1" dirty="0"/>
              <a:t>= 0.75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43</a:t>
            </a:fld>
            <a:endParaRPr lang="en-GB" altLang="en-U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47667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 Yield </a:t>
            </a:r>
          </a:p>
        </p:txBody>
      </p:sp>
    </p:spTree>
    <p:extLst>
      <p:ext uri="{BB962C8B-B14F-4D97-AF65-F5344CB8AC3E}">
        <p14:creationId xmlns:p14="http://schemas.microsoft.com/office/powerpoint/2010/main" val="1703074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692696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</a:rPr>
              <a:t>Computer System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536" y="1556792"/>
            <a:ext cx="8352928" cy="483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83778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479376" y="1807361"/>
            <a:ext cx="11233248" cy="4501959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Architecture</a:t>
            </a:r>
            <a:r>
              <a:rPr lang="en-US" sz="3200" dirty="0"/>
              <a:t> refers to those attributes of a computer visible to a programmer or compiler writer such as: </a:t>
            </a:r>
          </a:p>
          <a:p>
            <a:r>
              <a:rPr lang="en-US" sz="3200" dirty="0"/>
              <a:t>instruction set, </a:t>
            </a:r>
          </a:p>
          <a:p>
            <a:r>
              <a:rPr lang="en-US" sz="3200" dirty="0"/>
              <a:t>addressing techniques, </a:t>
            </a:r>
          </a:p>
          <a:p>
            <a:r>
              <a:rPr lang="en-US" sz="3200" dirty="0"/>
              <a:t>I/O mechanisms etc.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6</a:t>
            </a:fld>
            <a:endParaRPr lang="en-GB" altLang="en-U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692696"/>
            <a:ext cx="9144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600" b="1" u="sng" dirty="0">
                <a:solidFill>
                  <a:srgbClr val="800080"/>
                </a:solidFill>
              </a:rPr>
              <a:t>Architecture Verses Organization</a:t>
            </a:r>
          </a:p>
        </p:txBody>
      </p:sp>
    </p:spTree>
    <p:extLst>
      <p:ext uri="{BB962C8B-B14F-4D97-AF65-F5344CB8AC3E}">
        <p14:creationId xmlns:p14="http://schemas.microsoft.com/office/powerpoint/2010/main" val="4222669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263352" y="1807361"/>
            <a:ext cx="11665296" cy="4501959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Organization</a:t>
            </a:r>
            <a:r>
              <a:rPr lang="en-US" sz="3200" dirty="0"/>
              <a:t> refers to how the features of a computer are implemented; i.e., </a:t>
            </a:r>
            <a:endParaRPr lang="en-US" sz="3200" dirty="0" smtClean="0"/>
          </a:p>
          <a:p>
            <a:endParaRPr lang="en-US" sz="3200" dirty="0"/>
          </a:p>
          <a:p>
            <a:r>
              <a:rPr lang="en-US" sz="3200" dirty="0"/>
              <a:t>control signal generation as FSM or microprogramming, </a:t>
            </a:r>
            <a:endParaRPr lang="en-US" sz="3200" dirty="0" smtClean="0"/>
          </a:p>
          <a:p>
            <a:endParaRPr lang="en-US" sz="3200" dirty="0"/>
          </a:p>
          <a:p>
            <a:r>
              <a:rPr lang="en-US" sz="3200" dirty="0"/>
              <a:t>memory technology-SRAM, DRAM </a:t>
            </a:r>
            <a:r>
              <a:rPr lang="en-US" sz="3200" dirty="0" err="1"/>
              <a:t>etc</a:t>
            </a:r>
            <a:endParaRPr 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7</a:t>
            </a:fld>
            <a:endParaRPr lang="en-GB" altLang="en-U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908720"/>
            <a:ext cx="9144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600" b="1" u="sng" dirty="0">
                <a:solidFill>
                  <a:srgbClr val="800080"/>
                </a:solidFill>
              </a:rPr>
              <a:t>Architecture Verses Organization</a:t>
            </a:r>
          </a:p>
        </p:txBody>
      </p:sp>
    </p:spTree>
    <p:extLst>
      <p:ext uri="{BB962C8B-B14F-4D97-AF65-F5344CB8AC3E}">
        <p14:creationId xmlns:p14="http://schemas.microsoft.com/office/powerpoint/2010/main" val="15630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335360" y="1807361"/>
            <a:ext cx="11161240" cy="4051437"/>
          </a:xfrm>
        </p:spPr>
        <p:txBody>
          <a:bodyPr>
            <a:normAutofit/>
          </a:bodyPr>
          <a:lstStyle/>
          <a:p>
            <a:r>
              <a:rPr lang="en-US" sz="3200" dirty="0"/>
              <a:t>Moreover, the organization of same architecture may differ between different versions; i.e., </a:t>
            </a:r>
            <a:endParaRPr lang="en-US" sz="3200" dirty="0" smtClean="0"/>
          </a:p>
          <a:p>
            <a:endParaRPr lang="en-US" sz="3200" dirty="0"/>
          </a:p>
          <a:p>
            <a:r>
              <a:rPr lang="en-US" sz="3200" dirty="0"/>
              <a:t>different versions of Intel x86 family may have different organizations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8</a:t>
            </a:fld>
            <a:endParaRPr lang="en-GB" altLang="en-U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908720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</a:rPr>
              <a:t>Architecture Verses Organization</a:t>
            </a:r>
          </a:p>
        </p:txBody>
      </p:sp>
    </p:spTree>
    <p:extLst>
      <p:ext uri="{BB962C8B-B14F-4D97-AF65-F5344CB8AC3E}">
        <p14:creationId xmlns:p14="http://schemas.microsoft.com/office/powerpoint/2010/main" val="1718396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479376" y="1807361"/>
            <a:ext cx="11449272" cy="4051437"/>
          </a:xfrm>
        </p:spPr>
        <p:txBody>
          <a:bodyPr>
            <a:normAutofit/>
          </a:bodyPr>
          <a:lstStyle/>
          <a:p>
            <a:r>
              <a:rPr lang="en-US" sz="3200" dirty="0"/>
              <a:t>In 1944, John von Neumann introduced the concept of stored-program computer, referred to as Electronic Discrete Variable Automatic Computer – EDVAC.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9</a:t>
            </a:fld>
            <a:endParaRPr lang="en-GB" altLang="en-U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524000" y="908720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</a:rPr>
              <a:t>Stored Program Concept</a:t>
            </a:r>
          </a:p>
        </p:txBody>
      </p:sp>
    </p:spTree>
    <p:extLst>
      <p:ext uri="{BB962C8B-B14F-4D97-AF65-F5344CB8AC3E}">
        <p14:creationId xmlns:p14="http://schemas.microsoft.com/office/powerpoint/2010/main" val="24961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2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2" id="{D74D5507-FF55-488F-A281-C1B340E849EA}" vid="{1291B514-B248-4A6A-A02A-4BFE3DA92F92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Theme2</Template>
  <TotalTime>4309</TotalTime>
  <Words>1613</Words>
  <Application>Microsoft Office PowerPoint</Application>
  <PresentationFormat>Widescreen</PresentationFormat>
  <Paragraphs>334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9" baseType="lpstr">
      <vt:lpstr>Arial</vt:lpstr>
      <vt:lpstr>Courier New</vt:lpstr>
      <vt:lpstr>Trebuchet MS</vt:lpstr>
      <vt:lpstr>Verdana</vt:lpstr>
      <vt:lpstr>Wingdings 2</vt:lpstr>
      <vt:lpstr>Theme2</vt:lpstr>
      <vt:lpstr>Computer Architecture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IIUI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and Design of Algorithms</dc:title>
  <dc:creator>sofia kanwal</dc:creator>
  <cp:lastModifiedBy>soft tech</cp:lastModifiedBy>
  <cp:revision>883</cp:revision>
  <dcterms:created xsi:type="dcterms:W3CDTF">2007-02-13T06:15:20Z</dcterms:created>
  <dcterms:modified xsi:type="dcterms:W3CDTF">2020-03-11T10:33:04Z</dcterms:modified>
</cp:coreProperties>
</file>